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65" r:id="rId2"/>
    <p:sldId id="259" r:id="rId3"/>
    <p:sldId id="256" r:id="rId4"/>
    <p:sldId id="257" r:id="rId5"/>
    <p:sldId id="258" r:id="rId6"/>
    <p:sldId id="260" r:id="rId7"/>
    <p:sldId id="261" r:id="rId8"/>
    <p:sldId id="262" r:id="rId9"/>
    <p:sldId id="263" r:id="rId10"/>
    <p:sldId id="264"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F6CE309-13AD-45CC-8916-6CBC736698E2}" type="datetimeFigureOut">
              <a:rPr lang="ru-RU" smtClean="0"/>
              <a:t>26.08.2021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DFD44F-CE7B-4BB3-99B2-F0E2829EA603}" type="slidenum">
              <a:rPr lang="ru-RU" smtClean="0"/>
              <a:t>‹#›</a:t>
            </a:fld>
            <a:endParaRPr lang="ru-RU"/>
          </a:p>
        </p:txBody>
      </p:sp>
    </p:spTree>
    <p:extLst>
      <p:ext uri="{BB962C8B-B14F-4D97-AF65-F5344CB8AC3E}">
        <p14:creationId xmlns:p14="http://schemas.microsoft.com/office/powerpoint/2010/main" val="3638504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F6CE309-13AD-45CC-8916-6CBC736698E2}" type="datetimeFigureOut">
              <a:rPr lang="ru-RU" smtClean="0"/>
              <a:t>26.08.2021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6DFD44F-CE7B-4BB3-99B2-F0E2829EA603}" type="slidenum">
              <a:rPr lang="ru-RU" smtClean="0"/>
              <a:t>‹#›</a:t>
            </a:fld>
            <a:endParaRPr lang="ru-RU"/>
          </a:p>
        </p:txBody>
      </p:sp>
    </p:spTree>
    <p:extLst>
      <p:ext uri="{BB962C8B-B14F-4D97-AF65-F5344CB8AC3E}">
        <p14:creationId xmlns:p14="http://schemas.microsoft.com/office/powerpoint/2010/main" val="1667850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F6CE309-13AD-45CC-8916-6CBC736698E2}" type="datetimeFigureOut">
              <a:rPr lang="ru-RU" smtClean="0"/>
              <a:t>26.08.2021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DFD44F-CE7B-4BB3-99B2-F0E2829EA603}" type="slidenum">
              <a:rPr lang="ru-RU" smtClean="0"/>
              <a:t>‹#›</a:t>
            </a:fld>
            <a:endParaRPr lang="ru-RU"/>
          </a:p>
        </p:txBody>
      </p:sp>
    </p:spTree>
    <p:extLst>
      <p:ext uri="{BB962C8B-B14F-4D97-AF65-F5344CB8AC3E}">
        <p14:creationId xmlns:p14="http://schemas.microsoft.com/office/powerpoint/2010/main" val="3096021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F6CE309-13AD-45CC-8916-6CBC736698E2}" type="datetimeFigureOut">
              <a:rPr lang="ru-RU" smtClean="0"/>
              <a:t>26.08.2021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DFD44F-CE7B-4BB3-99B2-F0E2829EA603}" type="slidenum">
              <a:rPr lang="ru-RU" smtClean="0"/>
              <a:t>‹#›</a:t>
            </a:fld>
            <a:endParaRPr lang="ru-RU"/>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74491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F6CE309-13AD-45CC-8916-6CBC736698E2}" type="datetimeFigureOut">
              <a:rPr lang="ru-RU" smtClean="0"/>
              <a:t>26.08.2021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DFD44F-CE7B-4BB3-99B2-F0E2829EA603}" type="slidenum">
              <a:rPr lang="ru-RU" smtClean="0"/>
              <a:t>‹#›</a:t>
            </a:fld>
            <a:endParaRPr lang="ru-RU"/>
          </a:p>
        </p:txBody>
      </p:sp>
    </p:spTree>
    <p:extLst>
      <p:ext uri="{BB962C8B-B14F-4D97-AF65-F5344CB8AC3E}">
        <p14:creationId xmlns:p14="http://schemas.microsoft.com/office/powerpoint/2010/main" val="888315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F6CE309-13AD-45CC-8916-6CBC736698E2}" type="datetimeFigureOut">
              <a:rPr lang="ru-RU" smtClean="0"/>
              <a:t>26.08.2021</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DFD44F-CE7B-4BB3-99B2-F0E2829EA603}" type="slidenum">
              <a:rPr lang="ru-RU" smtClean="0"/>
              <a:t>‹#›</a:t>
            </a:fld>
            <a:endParaRPr lang="ru-RU"/>
          </a:p>
        </p:txBody>
      </p:sp>
    </p:spTree>
    <p:extLst>
      <p:ext uri="{BB962C8B-B14F-4D97-AF65-F5344CB8AC3E}">
        <p14:creationId xmlns:p14="http://schemas.microsoft.com/office/powerpoint/2010/main" val="1779383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F6CE309-13AD-45CC-8916-6CBC736698E2}" type="datetimeFigureOut">
              <a:rPr lang="ru-RU" smtClean="0"/>
              <a:t>26.08.2021</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DFD44F-CE7B-4BB3-99B2-F0E2829EA603}" type="slidenum">
              <a:rPr lang="ru-RU" smtClean="0"/>
              <a:t>‹#›</a:t>
            </a:fld>
            <a:endParaRPr lang="ru-RU"/>
          </a:p>
        </p:txBody>
      </p:sp>
    </p:spTree>
    <p:extLst>
      <p:ext uri="{BB962C8B-B14F-4D97-AF65-F5344CB8AC3E}">
        <p14:creationId xmlns:p14="http://schemas.microsoft.com/office/powerpoint/2010/main" val="856049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F6CE309-13AD-45CC-8916-6CBC736698E2}" type="datetimeFigureOut">
              <a:rPr lang="ru-RU" smtClean="0"/>
              <a:t>26.08.2021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DFD44F-CE7B-4BB3-99B2-F0E2829EA603}" type="slidenum">
              <a:rPr lang="ru-RU" smtClean="0"/>
              <a:t>‹#›</a:t>
            </a:fld>
            <a:endParaRPr lang="ru-RU"/>
          </a:p>
        </p:txBody>
      </p:sp>
    </p:spTree>
    <p:extLst>
      <p:ext uri="{BB962C8B-B14F-4D97-AF65-F5344CB8AC3E}">
        <p14:creationId xmlns:p14="http://schemas.microsoft.com/office/powerpoint/2010/main" val="1273160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F6CE309-13AD-45CC-8916-6CBC736698E2}" type="datetimeFigureOut">
              <a:rPr lang="ru-RU" smtClean="0"/>
              <a:t>26.08.2021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DFD44F-CE7B-4BB3-99B2-F0E2829EA603}" type="slidenum">
              <a:rPr lang="ru-RU" smtClean="0"/>
              <a:t>‹#›</a:t>
            </a:fld>
            <a:endParaRPr lang="ru-RU"/>
          </a:p>
        </p:txBody>
      </p:sp>
    </p:spTree>
    <p:extLst>
      <p:ext uri="{BB962C8B-B14F-4D97-AF65-F5344CB8AC3E}">
        <p14:creationId xmlns:p14="http://schemas.microsoft.com/office/powerpoint/2010/main" val="1035716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F6CE309-13AD-45CC-8916-6CBC736698E2}" type="datetimeFigureOut">
              <a:rPr lang="ru-RU" smtClean="0"/>
              <a:t>26.08.2021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DFD44F-CE7B-4BB3-99B2-F0E2829EA603}" type="slidenum">
              <a:rPr lang="ru-RU" smtClean="0"/>
              <a:t>‹#›</a:t>
            </a:fld>
            <a:endParaRPr lang="ru-RU"/>
          </a:p>
        </p:txBody>
      </p:sp>
    </p:spTree>
    <p:extLst>
      <p:ext uri="{BB962C8B-B14F-4D97-AF65-F5344CB8AC3E}">
        <p14:creationId xmlns:p14="http://schemas.microsoft.com/office/powerpoint/2010/main" val="4245860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F6CE309-13AD-45CC-8916-6CBC736698E2}" type="datetimeFigureOut">
              <a:rPr lang="ru-RU" smtClean="0"/>
              <a:t>26.08.2021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DFD44F-CE7B-4BB3-99B2-F0E2829EA603}" type="slidenum">
              <a:rPr lang="ru-RU" smtClean="0"/>
              <a:t>‹#›</a:t>
            </a:fld>
            <a:endParaRPr lang="ru-RU"/>
          </a:p>
        </p:txBody>
      </p:sp>
    </p:spTree>
    <p:extLst>
      <p:ext uri="{BB962C8B-B14F-4D97-AF65-F5344CB8AC3E}">
        <p14:creationId xmlns:p14="http://schemas.microsoft.com/office/powerpoint/2010/main" val="205860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F6CE309-13AD-45CC-8916-6CBC736698E2}" type="datetimeFigureOut">
              <a:rPr lang="ru-RU" smtClean="0"/>
              <a:t>26.08.2021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6DFD44F-CE7B-4BB3-99B2-F0E2829EA603}" type="slidenum">
              <a:rPr lang="ru-RU" smtClean="0"/>
              <a:t>‹#›</a:t>
            </a:fld>
            <a:endParaRPr lang="ru-RU"/>
          </a:p>
        </p:txBody>
      </p:sp>
    </p:spTree>
    <p:extLst>
      <p:ext uri="{BB962C8B-B14F-4D97-AF65-F5344CB8AC3E}">
        <p14:creationId xmlns:p14="http://schemas.microsoft.com/office/powerpoint/2010/main" val="3180440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F6CE309-13AD-45CC-8916-6CBC736698E2}" type="datetimeFigureOut">
              <a:rPr lang="ru-RU" smtClean="0"/>
              <a:t>26.08.2021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6DFD44F-CE7B-4BB3-99B2-F0E2829EA603}" type="slidenum">
              <a:rPr lang="ru-RU" smtClean="0"/>
              <a:t>‹#›</a:t>
            </a:fld>
            <a:endParaRPr lang="ru-RU"/>
          </a:p>
        </p:txBody>
      </p:sp>
    </p:spTree>
    <p:extLst>
      <p:ext uri="{BB962C8B-B14F-4D97-AF65-F5344CB8AC3E}">
        <p14:creationId xmlns:p14="http://schemas.microsoft.com/office/powerpoint/2010/main" val="1103551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4F6CE309-13AD-45CC-8916-6CBC736698E2}" type="datetimeFigureOut">
              <a:rPr lang="ru-RU" smtClean="0"/>
              <a:t>26.08.2021</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56DFD44F-CE7B-4BB3-99B2-F0E2829EA603}" type="slidenum">
              <a:rPr lang="ru-RU" smtClean="0"/>
              <a:t>‹#›</a:t>
            </a:fld>
            <a:endParaRPr lang="ru-RU"/>
          </a:p>
        </p:txBody>
      </p:sp>
    </p:spTree>
    <p:extLst>
      <p:ext uri="{BB962C8B-B14F-4D97-AF65-F5344CB8AC3E}">
        <p14:creationId xmlns:p14="http://schemas.microsoft.com/office/powerpoint/2010/main" val="298352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F6CE309-13AD-45CC-8916-6CBC736698E2}" type="datetimeFigureOut">
              <a:rPr lang="ru-RU" smtClean="0"/>
              <a:t>26.08.2021</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56DFD44F-CE7B-4BB3-99B2-F0E2829EA603}" type="slidenum">
              <a:rPr lang="ru-RU" smtClean="0"/>
              <a:t>‹#›</a:t>
            </a:fld>
            <a:endParaRPr lang="ru-RU"/>
          </a:p>
        </p:txBody>
      </p:sp>
    </p:spTree>
    <p:extLst>
      <p:ext uri="{BB962C8B-B14F-4D97-AF65-F5344CB8AC3E}">
        <p14:creationId xmlns:p14="http://schemas.microsoft.com/office/powerpoint/2010/main" val="269118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4F6CE309-13AD-45CC-8916-6CBC736698E2}" type="datetimeFigureOut">
              <a:rPr lang="ru-RU" smtClean="0"/>
              <a:t>26.08.2021</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56DFD44F-CE7B-4BB3-99B2-F0E2829EA603}" type="slidenum">
              <a:rPr lang="ru-RU" smtClean="0"/>
              <a:t>‹#›</a:t>
            </a:fld>
            <a:endParaRPr lang="ru-RU"/>
          </a:p>
        </p:txBody>
      </p:sp>
    </p:spTree>
    <p:extLst>
      <p:ext uri="{BB962C8B-B14F-4D97-AF65-F5344CB8AC3E}">
        <p14:creationId xmlns:p14="http://schemas.microsoft.com/office/powerpoint/2010/main" val="29683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F6CE309-13AD-45CC-8916-6CBC736698E2}" type="datetimeFigureOut">
              <a:rPr lang="ru-RU" smtClean="0"/>
              <a:t>26.08.2021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6DFD44F-CE7B-4BB3-99B2-F0E2829EA603}" type="slidenum">
              <a:rPr lang="ru-RU" smtClean="0"/>
              <a:t>‹#›</a:t>
            </a:fld>
            <a:endParaRPr lang="ru-RU"/>
          </a:p>
        </p:txBody>
      </p:sp>
    </p:spTree>
    <p:extLst>
      <p:ext uri="{BB962C8B-B14F-4D97-AF65-F5344CB8AC3E}">
        <p14:creationId xmlns:p14="http://schemas.microsoft.com/office/powerpoint/2010/main" val="172167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F6CE309-13AD-45CC-8916-6CBC736698E2}" type="datetimeFigureOut">
              <a:rPr lang="ru-RU" smtClean="0"/>
              <a:t>26.08.2021</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6DFD44F-CE7B-4BB3-99B2-F0E2829EA603}" type="slidenum">
              <a:rPr lang="ru-RU" smtClean="0"/>
              <a:t>‹#›</a:t>
            </a:fld>
            <a:endParaRPr lang="ru-RU"/>
          </a:p>
        </p:txBody>
      </p:sp>
    </p:spTree>
    <p:extLst>
      <p:ext uri="{BB962C8B-B14F-4D97-AF65-F5344CB8AC3E}">
        <p14:creationId xmlns:p14="http://schemas.microsoft.com/office/powerpoint/2010/main" val="3902070220"/>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3851" y="1184472"/>
            <a:ext cx="8543109" cy="4807130"/>
          </a:xfrm>
        </p:spPr>
        <p:txBody>
          <a:bodyPr>
            <a:normAutofit fontScale="90000"/>
          </a:bodyPr>
          <a:lstStyle/>
          <a:p>
            <a:pPr algn="ctr"/>
            <a:r>
              <a:rPr lang="ru-RU" sz="2800" b="1" dirty="0" smtClean="0">
                <a:solidFill>
                  <a:schemeClr val="tx1"/>
                </a:solidFill>
              </a:rPr>
              <a:t>  </a:t>
            </a:r>
            <a:r>
              <a:rPr lang="ru-RU" sz="4000" b="1" dirty="0" smtClean="0"/>
              <a:t>Информационная </a:t>
            </a:r>
            <a:r>
              <a:rPr lang="ru-RU" sz="4000" b="1" dirty="0"/>
              <a:t>система «Единый реестр досудебных расследований» Комитета по правовой статистике и специальным учетам Генеральной прокуратуры Республики Казахстан </a:t>
            </a:r>
            <a:r>
              <a:rPr lang="ru-RU" sz="4000" b="1" dirty="0" smtClean="0"/>
              <a:t/>
            </a:r>
            <a:br>
              <a:rPr lang="ru-RU" sz="4000" b="1" dirty="0" smtClean="0"/>
            </a:br>
            <a:r>
              <a:rPr lang="ru-RU" sz="4000" b="1" dirty="0" smtClean="0"/>
              <a:t>Подсистема </a:t>
            </a:r>
            <a:r>
              <a:rPr lang="ru-RU" sz="4000" b="1" dirty="0"/>
              <a:t>«Публичный сектор»</a:t>
            </a:r>
            <a:endParaRPr lang="ru-RU" sz="4000" b="1" dirty="0">
              <a:solidFill>
                <a:schemeClr val="tx1"/>
              </a:solidFill>
            </a:endParaRPr>
          </a:p>
        </p:txBody>
      </p:sp>
      <p:pic>
        <p:nvPicPr>
          <p:cNvPr id="1028" name="Picture 4" descr="https://www.occrp.org/images/KZG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1908" y="0"/>
            <a:ext cx="1820092" cy="1184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723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3161210" y="104503"/>
            <a:ext cx="6662057" cy="6400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4000" b="1" dirty="0" smtClean="0"/>
              <a:t>Публичный сектор ЕРДР</a:t>
            </a:r>
            <a:endParaRPr lang="ru-RU" sz="4000" b="1" dirty="0"/>
          </a:p>
        </p:txBody>
      </p:sp>
      <p:pic>
        <p:nvPicPr>
          <p:cNvPr id="7" name="Picture 4" descr="https://www.occrp.org/images/KZG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1908" y="0"/>
            <a:ext cx="1820092" cy="1184472"/>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1"/>
          <p:cNvSpPr>
            <a:spLocks noGrp="1"/>
          </p:cNvSpPr>
          <p:nvPr>
            <p:ph type="ctrTitle"/>
          </p:nvPr>
        </p:nvSpPr>
        <p:spPr>
          <a:xfrm>
            <a:off x="82730" y="744583"/>
            <a:ext cx="4624251" cy="4415246"/>
          </a:xfrm>
        </p:spPr>
        <p:txBody>
          <a:bodyPr>
            <a:noAutofit/>
          </a:bodyPr>
          <a:lstStyle/>
          <a:p>
            <a:r>
              <a:rPr lang="ru-RU" sz="1400" b="1" dirty="0"/>
              <a:t>Данным сервисом можно воспользоваться в следующих случаях: </a:t>
            </a:r>
            <a:r>
              <a:rPr lang="ru-RU" sz="1400" b="1" dirty="0" smtClean="0"/>
              <a:t/>
            </a:r>
            <a:br>
              <a:rPr lang="ru-RU" sz="1400" b="1" dirty="0" smtClean="0"/>
            </a:br>
            <a:r>
              <a:rPr lang="ru-RU" sz="1400" b="1" dirty="0" smtClean="0"/>
              <a:t>Если </a:t>
            </a:r>
            <a:r>
              <a:rPr lang="ru-RU" sz="1400" b="1" dirty="0"/>
              <a:t>пользователь подал заявление об уголовном правонарушении </a:t>
            </a:r>
            <a:r>
              <a:rPr lang="ru-RU" sz="1400" b="1" dirty="0" smtClean="0"/>
              <a:t/>
            </a:r>
            <a:br>
              <a:rPr lang="ru-RU" sz="1400" b="1" dirty="0" smtClean="0"/>
            </a:br>
            <a:r>
              <a:rPr lang="ru-RU" sz="1400" b="1" dirty="0" smtClean="0"/>
              <a:t>Если </a:t>
            </a:r>
            <a:r>
              <a:rPr lang="ru-RU" sz="1400" b="1" dirty="0"/>
              <a:t>пользователь является </a:t>
            </a:r>
            <a:r>
              <a:rPr lang="ru-RU" sz="1400" b="1" dirty="0" smtClean="0"/>
              <a:t>потерпевшим ЕРДР </a:t>
            </a:r>
            <a:br>
              <a:rPr lang="ru-RU" sz="1400" b="1" dirty="0" smtClean="0"/>
            </a:br>
            <a:r>
              <a:rPr lang="ru-RU" sz="1400" b="1" dirty="0" smtClean="0"/>
              <a:t>Если </a:t>
            </a:r>
            <a:r>
              <a:rPr lang="ru-RU" sz="1400" b="1" dirty="0"/>
              <a:t>пользователь является </a:t>
            </a:r>
            <a:r>
              <a:rPr lang="ru-RU" sz="1400" b="1" dirty="0" smtClean="0"/>
              <a:t>подозреваемым</a:t>
            </a:r>
            <a:br>
              <a:rPr lang="ru-RU" sz="1400" b="1" dirty="0" smtClean="0"/>
            </a:br>
            <a:r>
              <a:rPr lang="ru-RU" sz="1400" b="1" dirty="0" smtClean="0"/>
              <a:t>Если </a:t>
            </a:r>
            <a:r>
              <a:rPr lang="ru-RU" sz="1400" b="1" dirty="0"/>
              <a:t>пользователь является адвокатом </a:t>
            </a:r>
            <a:r>
              <a:rPr lang="ru-RU" sz="1400" b="1" dirty="0" smtClean="0"/>
              <a:t>лица </a:t>
            </a:r>
            <a:br>
              <a:rPr lang="ru-RU" sz="1400" b="1" dirty="0" smtClean="0"/>
            </a:br>
            <a:r>
              <a:rPr lang="ru-RU" sz="1400" b="1" dirty="0" smtClean="0"/>
              <a:t>Если </a:t>
            </a:r>
            <a:r>
              <a:rPr lang="ru-RU" sz="1400" b="1" dirty="0"/>
              <a:t>пользователь является представителем или фигурантом </a:t>
            </a:r>
            <a:r>
              <a:rPr lang="ru-RU" sz="1400" b="1" dirty="0" smtClean="0"/>
              <a:t>лица. </a:t>
            </a:r>
            <a:br>
              <a:rPr lang="ru-RU" sz="1400" b="1" dirty="0" smtClean="0"/>
            </a:br>
            <a:r>
              <a:rPr lang="ru-RU" sz="1400" b="1" dirty="0" smtClean="0"/>
              <a:t/>
            </a:r>
            <a:br>
              <a:rPr lang="ru-RU" sz="1400" b="1" dirty="0" smtClean="0"/>
            </a:br>
            <a:r>
              <a:rPr lang="ru-RU" sz="1400" b="1" dirty="0" smtClean="0"/>
              <a:t>Для </a:t>
            </a:r>
            <a:r>
              <a:rPr lang="ru-RU" sz="1400" b="1" dirty="0"/>
              <a:t>запроса пользователю необходимо знать номер ЕРДР. После ввода номера ЕРДР ПС ЕРДР отправит запрос в ЕРДР и ЕРДР предоставит ответ с информацией по данному номеру ЕРДР. Так же посредством данного сервиса предоставляется возможность запроса и получения документов по данному номеру ЕРДР</a:t>
            </a:r>
          </a:p>
        </p:txBody>
      </p:sp>
      <p:pic>
        <p:nvPicPr>
          <p:cNvPr id="3" name="Рисунок 2"/>
          <p:cNvPicPr>
            <a:picLocks noChangeAspect="1"/>
          </p:cNvPicPr>
          <p:nvPr/>
        </p:nvPicPr>
        <p:blipFill>
          <a:blip r:embed="rId3"/>
          <a:stretch>
            <a:fillRect/>
          </a:stretch>
        </p:blipFill>
        <p:spPr>
          <a:xfrm>
            <a:off x="4981302" y="1184471"/>
            <a:ext cx="7010401" cy="5542899"/>
          </a:xfrm>
          <a:prstGeom prst="rect">
            <a:avLst/>
          </a:prstGeom>
        </p:spPr>
      </p:pic>
    </p:spTree>
    <p:extLst>
      <p:ext uri="{BB962C8B-B14F-4D97-AF65-F5344CB8AC3E}">
        <p14:creationId xmlns:p14="http://schemas.microsoft.com/office/powerpoint/2010/main" val="3321024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11681" y="1763483"/>
            <a:ext cx="8752114" cy="1606734"/>
          </a:xfrm>
        </p:spPr>
        <p:txBody>
          <a:bodyPr>
            <a:normAutofit/>
          </a:bodyPr>
          <a:lstStyle/>
          <a:p>
            <a:pPr algn="ctr"/>
            <a:r>
              <a:rPr lang="ru-RU" sz="2800" b="1" dirty="0" smtClean="0">
                <a:solidFill>
                  <a:schemeClr val="tx1"/>
                </a:solidFill>
              </a:rPr>
              <a:t>  </a:t>
            </a:r>
            <a:r>
              <a:rPr lang="ru-RU" sz="4000" b="1" dirty="0" smtClean="0"/>
              <a:t>Благодарим за внимание!</a:t>
            </a:r>
            <a:endParaRPr lang="ru-RU" sz="4000" b="1" dirty="0">
              <a:solidFill>
                <a:schemeClr val="tx1"/>
              </a:solidFill>
            </a:endParaRPr>
          </a:p>
        </p:txBody>
      </p:sp>
      <p:pic>
        <p:nvPicPr>
          <p:cNvPr id="1028" name="Picture 4" descr="https://www.occrp.org/images/KZG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1908" y="0"/>
            <a:ext cx="1820092" cy="1184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906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24297" y="261257"/>
            <a:ext cx="8399417" cy="640080"/>
          </a:xfrm>
        </p:spPr>
        <p:txBody>
          <a:bodyPr>
            <a:normAutofit fontScale="90000"/>
          </a:bodyPr>
          <a:lstStyle/>
          <a:p>
            <a:pPr algn="ctr"/>
            <a:r>
              <a:rPr lang="ru-RU" sz="2800" b="1" dirty="0" smtClean="0">
                <a:solidFill>
                  <a:schemeClr val="tx1"/>
                </a:solidFill>
              </a:rPr>
              <a:t>           </a:t>
            </a:r>
            <a:r>
              <a:rPr lang="ru-RU" sz="4000" b="1" dirty="0" smtClean="0">
                <a:solidFill>
                  <a:schemeClr val="tx1"/>
                </a:solidFill>
              </a:rPr>
              <a:t>Публичный сектор ЕРДР</a:t>
            </a:r>
            <a:endParaRPr lang="ru-RU" sz="4000" b="1" dirty="0">
              <a:solidFill>
                <a:schemeClr val="tx1"/>
              </a:solidFill>
            </a:endParaRPr>
          </a:p>
        </p:txBody>
      </p:sp>
      <p:pic>
        <p:nvPicPr>
          <p:cNvPr id="3" name="Рисунок 2"/>
          <p:cNvPicPr>
            <a:picLocks noChangeAspect="1"/>
          </p:cNvPicPr>
          <p:nvPr/>
        </p:nvPicPr>
        <p:blipFill>
          <a:blip r:embed="rId2"/>
          <a:stretch>
            <a:fillRect/>
          </a:stretch>
        </p:blipFill>
        <p:spPr>
          <a:xfrm>
            <a:off x="326571" y="1184472"/>
            <a:ext cx="11132946" cy="5386145"/>
          </a:xfrm>
          <a:prstGeom prst="rect">
            <a:avLst/>
          </a:prstGeom>
        </p:spPr>
      </p:pic>
      <p:pic>
        <p:nvPicPr>
          <p:cNvPr id="1028" name="Picture 4" descr="https://www.occrp.org/images/KZG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71908" y="0"/>
            <a:ext cx="1820092" cy="1184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147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66592" y="1184472"/>
            <a:ext cx="10615362" cy="5440192"/>
          </a:xfrm>
          <a:prstGeom prst="rect">
            <a:avLst/>
          </a:prstGeom>
        </p:spPr>
      </p:pic>
      <p:sp>
        <p:nvSpPr>
          <p:cNvPr id="2" name="Заголовок 1"/>
          <p:cNvSpPr>
            <a:spLocks noGrp="1"/>
          </p:cNvSpPr>
          <p:nvPr>
            <p:ph type="ctrTitle"/>
          </p:nvPr>
        </p:nvSpPr>
        <p:spPr>
          <a:xfrm>
            <a:off x="1724298" y="261257"/>
            <a:ext cx="7641772" cy="640080"/>
          </a:xfrm>
        </p:spPr>
        <p:txBody>
          <a:bodyPr>
            <a:noAutofit/>
          </a:bodyPr>
          <a:lstStyle/>
          <a:p>
            <a:pPr algn="ctr"/>
            <a:r>
              <a:rPr lang="ru-RU" sz="4000" b="1" dirty="0" smtClean="0">
                <a:solidFill>
                  <a:schemeClr val="tx1"/>
                </a:solidFill>
              </a:rPr>
              <a:t>Публичный сектор ЕРДР</a:t>
            </a:r>
            <a:endParaRPr lang="ru-RU" sz="4000" b="1" dirty="0">
              <a:solidFill>
                <a:schemeClr val="tx1"/>
              </a:solidFill>
            </a:endParaRPr>
          </a:p>
        </p:txBody>
      </p:sp>
      <p:pic>
        <p:nvPicPr>
          <p:cNvPr id="5" name="Picture 4" descr="https://www.occrp.org/images/KZG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71908" y="0"/>
            <a:ext cx="1820092" cy="1184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18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03811" y="5564777"/>
            <a:ext cx="10064932" cy="1058092"/>
          </a:xfrm>
        </p:spPr>
        <p:txBody>
          <a:bodyPr>
            <a:normAutofit/>
          </a:bodyPr>
          <a:lstStyle/>
          <a:p>
            <a:r>
              <a:rPr lang="ru-RU" sz="1800" b="1" dirty="0"/>
              <a:t>Для регистрации в Публичном секторе ЕРДР необходимо ввести адрес подключения. Для этого необходимо на странице Авторизации в поле «Хранилище сертификатов» выбрать значение «</a:t>
            </a:r>
            <a:r>
              <a:rPr lang="ru-RU" sz="1800" b="1" dirty="0" err="1" smtClean="0"/>
              <a:t>Казтокен</a:t>
            </a:r>
            <a:r>
              <a:rPr lang="ru-RU" sz="1800" b="1" dirty="0" smtClean="0"/>
              <a:t>»</a:t>
            </a:r>
            <a:endParaRPr lang="ru-RU" sz="1800" b="1" dirty="0"/>
          </a:p>
        </p:txBody>
      </p:sp>
      <p:pic>
        <p:nvPicPr>
          <p:cNvPr id="5" name="Рисунок 4"/>
          <p:cNvPicPr>
            <a:picLocks noChangeAspect="1"/>
          </p:cNvPicPr>
          <p:nvPr/>
        </p:nvPicPr>
        <p:blipFill>
          <a:blip r:embed="rId2"/>
          <a:stretch>
            <a:fillRect/>
          </a:stretch>
        </p:blipFill>
        <p:spPr>
          <a:xfrm>
            <a:off x="640080" y="1251014"/>
            <a:ext cx="10920549" cy="4400955"/>
          </a:xfrm>
          <a:prstGeom prst="rect">
            <a:avLst/>
          </a:prstGeom>
        </p:spPr>
      </p:pic>
      <p:sp>
        <p:nvSpPr>
          <p:cNvPr id="6" name="Заголовок 1"/>
          <p:cNvSpPr txBox="1">
            <a:spLocks/>
          </p:cNvSpPr>
          <p:nvPr/>
        </p:nvSpPr>
        <p:spPr>
          <a:xfrm>
            <a:off x="1724297" y="261257"/>
            <a:ext cx="8399417" cy="6400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4000" b="1" dirty="0" smtClean="0"/>
              <a:t>Публичный сектор ЕРДР</a:t>
            </a:r>
            <a:endParaRPr lang="ru-RU" sz="4000" b="1" dirty="0"/>
          </a:p>
        </p:txBody>
      </p:sp>
      <p:pic>
        <p:nvPicPr>
          <p:cNvPr id="7" name="Picture 4" descr="https://www.occrp.org/images/KZG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71908" y="0"/>
            <a:ext cx="1820092" cy="1184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576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4320" y="658998"/>
            <a:ext cx="3056709" cy="5904410"/>
          </a:xfrm>
        </p:spPr>
        <p:txBody>
          <a:bodyPr>
            <a:noAutofit/>
          </a:bodyPr>
          <a:lstStyle/>
          <a:p>
            <a:pPr algn="l"/>
            <a:r>
              <a:rPr lang="ru-RU" sz="1800" b="1" dirty="0" smtClean="0"/>
              <a:t>– Подать </a:t>
            </a:r>
            <a:r>
              <a:rPr lang="ru-RU" sz="1800" b="1" dirty="0"/>
              <a:t>заявление об уголовном правонарушении</a:t>
            </a:r>
            <a:r>
              <a:rPr lang="ru-RU" sz="1800" b="1" dirty="0" smtClean="0"/>
              <a:t>;</a:t>
            </a:r>
            <a:br>
              <a:rPr lang="ru-RU" sz="1800" b="1" dirty="0" smtClean="0"/>
            </a:br>
            <a:r>
              <a:rPr lang="ru-RU" sz="1800" b="1" dirty="0" smtClean="0"/>
              <a:t>– </a:t>
            </a:r>
            <a:r>
              <a:rPr lang="ru-RU" sz="1800" b="1" dirty="0"/>
              <a:t>Статус ранее поданного заявления; </a:t>
            </a:r>
            <a:br>
              <a:rPr lang="ru-RU" sz="1800" b="1" dirty="0"/>
            </a:br>
            <a:r>
              <a:rPr lang="ru-RU" sz="1800" b="1" dirty="0"/>
              <a:t>– Подать ходатайство по уголовному правонарушению</a:t>
            </a:r>
            <a:r>
              <a:rPr lang="ru-RU" sz="1800" b="1" dirty="0" smtClean="0"/>
              <a:t>;</a:t>
            </a:r>
            <a:br>
              <a:rPr lang="ru-RU" sz="1800" b="1" dirty="0" smtClean="0"/>
            </a:br>
            <a:r>
              <a:rPr lang="ru-RU" sz="1800" b="1" dirty="0" smtClean="0"/>
              <a:t> </a:t>
            </a:r>
            <a:r>
              <a:rPr lang="ru-RU" sz="1800" b="1" dirty="0"/>
              <a:t>– Статус ранее поданного ходатайства; </a:t>
            </a:r>
            <a:br>
              <a:rPr lang="ru-RU" sz="1800" b="1" dirty="0"/>
            </a:br>
            <a:r>
              <a:rPr lang="ru-RU" sz="1800" b="1" dirty="0"/>
              <a:t>– Подать жалобу по уголовному правонарушению; </a:t>
            </a:r>
            <a:r>
              <a:rPr lang="ru-RU" sz="1800" b="1" dirty="0" smtClean="0"/>
              <a:t/>
            </a:r>
            <a:br>
              <a:rPr lang="ru-RU" sz="1800" b="1" dirty="0" smtClean="0"/>
            </a:br>
            <a:r>
              <a:rPr lang="ru-RU" sz="1800" b="1" dirty="0" smtClean="0"/>
              <a:t>– </a:t>
            </a:r>
            <a:r>
              <a:rPr lang="ru-RU" sz="1800" b="1" dirty="0"/>
              <a:t>Статус ранее поданной жалобы; </a:t>
            </a:r>
            <a:br>
              <a:rPr lang="ru-RU" sz="1800" b="1" dirty="0"/>
            </a:br>
            <a:r>
              <a:rPr lang="ru-RU" sz="1800" b="1" dirty="0"/>
              <a:t>– Материалы уголовного дела, представленные к ознакомлению; </a:t>
            </a:r>
            <a:br>
              <a:rPr lang="ru-RU" sz="1800" b="1" dirty="0"/>
            </a:br>
            <a:r>
              <a:rPr lang="ru-RU" sz="1800" b="1" dirty="0"/>
              <a:t>– Профиль пользователя</a:t>
            </a:r>
          </a:p>
        </p:txBody>
      </p:sp>
      <p:sp>
        <p:nvSpPr>
          <p:cNvPr id="6" name="Заголовок 1"/>
          <p:cNvSpPr txBox="1">
            <a:spLocks/>
          </p:cNvSpPr>
          <p:nvPr/>
        </p:nvSpPr>
        <p:spPr>
          <a:xfrm>
            <a:off x="3161210" y="104503"/>
            <a:ext cx="6662057" cy="6400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4000" b="1" dirty="0" smtClean="0"/>
              <a:t>Публичный сектор ЕРДР</a:t>
            </a:r>
            <a:endParaRPr lang="ru-RU" sz="4000" b="1" dirty="0"/>
          </a:p>
        </p:txBody>
      </p:sp>
      <p:pic>
        <p:nvPicPr>
          <p:cNvPr id="3" name="Рисунок 2"/>
          <p:cNvPicPr>
            <a:picLocks noChangeAspect="1"/>
          </p:cNvPicPr>
          <p:nvPr/>
        </p:nvPicPr>
        <p:blipFill>
          <a:blip r:embed="rId2"/>
          <a:stretch>
            <a:fillRect/>
          </a:stretch>
        </p:blipFill>
        <p:spPr>
          <a:xfrm>
            <a:off x="3331029" y="1184473"/>
            <a:ext cx="8644493" cy="5378935"/>
          </a:xfrm>
          <a:prstGeom prst="rect">
            <a:avLst/>
          </a:prstGeom>
        </p:spPr>
      </p:pic>
      <p:pic>
        <p:nvPicPr>
          <p:cNvPr id="7" name="Picture 4" descr="https://www.occrp.org/images/KZG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71908" y="0"/>
            <a:ext cx="1820092" cy="1184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61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3161210" y="104503"/>
            <a:ext cx="6662057" cy="6400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4000" b="1" dirty="0" smtClean="0"/>
              <a:t>Публичный сектор ЕРДР</a:t>
            </a:r>
            <a:endParaRPr lang="ru-RU" sz="4000" b="1" dirty="0"/>
          </a:p>
        </p:txBody>
      </p:sp>
      <p:pic>
        <p:nvPicPr>
          <p:cNvPr id="7" name="Picture 4" descr="https://www.occrp.org/images/KZG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1908" y="0"/>
            <a:ext cx="1820092" cy="11844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3161210" y="1184472"/>
            <a:ext cx="8895807" cy="5463438"/>
          </a:xfrm>
          <a:prstGeom prst="rect">
            <a:avLst/>
          </a:prstGeom>
        </p:spPr>
      </p:pic>
      <p:sp>
        <p:nvSpPr>
          <p:cNvPr id="8" name="Заголовок 1"/>
          <p:cNvSpPr>
            <a:spLocks noGrp="1"/>
          </p:cNvSpPr>
          <p:nvPr>
            <p:ph type="ctrTitle"/>
          </p:nvPr>
        </p:nvSpPr>
        <p:spPr>
          <a:xfrm>
            <a:off x="100146" y="1184472"/>
            <a:ext cx="3056709" cy="4027608"/>
          </a:xfrm>
        </p:spPr>
        <p:txBody>
          <a:bodyPr>
            <a:noAutofit/>
          </a:bodyPr>
          <a:lstStyle/>
          <a:p>
            <a:r>
              <a:rPr lang="ru-RU" sz="1800" b="1" dirty="0"/>
              <a:t>При выборе сервиса «Подать заявление об уголовном правонарушении» ПС ЕРДР предоставляет пользователю возможность подать заявление об уголовном правонарушении в правоохранительные и специальные органы.</a:t>
            </a:r>
          </a:p>
        </p:txBody>
      </p:sp>
    </p:spTree>
    <p:extLst>
      <p:ext uri="{BB962C8B-B14F-4D97-AF65-F5344CB8AC3E}">
        <p14:creationId xmlns:p14="http://schemas.microsoft.com/office/powerpoint/2010/main" val="123566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3161210" y="104503"/>
            <a:ext cx="6662057" cy="6400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4000" b="1" dirty="0" smtClean="0"/>
              <a:t>Публичный сектор ЕРДР</a:t>
            </a:r>
            <a:endParaRPr lang="ru-RU" sz="4000" b="1" dirty="0"/>
          </a:p>
        </p:txBody>
      </p:sp>
      <p:pic>
        <p:nvPicPr>
          <p:cNvPr id="7" name="Picture 4" descr="https://www.occrp.org/images/KZG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1908" y="0"/>
            <a:ext cx="1820092" cy="1184472"/>
          </a:xfrm>
          <a:prstGeom prst="rect">
            <a:avLst/>
          </a:prstGeom>
          <a:noFill/>
          <a:extLst>
            <a:ext uri="{909E8E84-426E-40DD-AFC4-6F175D3DCCD1}">
              <a14:hiddenFill xmlns:a14="http://schemas.microsoft.com/office/drawing/2010/main">
                <a:solidFill>
                  <a:srgbClr val="FFFFFF"/>
                </a:solidFill>
              </a14:hiddenFill>
            </a:ext>
          </a:extLst>
        </p:spPr>
      </p:pic>
      <p:sp>
        <p:nvSpPr>
          <p:cNvPr id="8" name="Заголовок 1"/>
          <p:cNvSpPr>
            <a:spLocks noGrp="1"/>
          </p:cNvSpPr>
          <p:nvPr>
            <p:ph type="ctrTitle"/>
          </p:nvPr>
        </p:nvSpPr>
        <p:spPr>
          <a:xfrm>
            <a:off x="100147" y="1184471"/>
            <a:ext cx="2943500" cy="4667689"/>
          </a:xfrm>
        </p:spPr>
        <p:txBody>
          <a:bodyPr>
            <a:noAutofit/>
          </a:bodyPr>
          <a:lstStyle/>
          <a:p>
            <a:r>
              <a:rPr lang="ru-RU" sz="1800" b="1" dirty="0"/>
              <a:t>После подачи заявления об уголовном правонарушении пользователь может проследить статус поданного заявления: заявление принято или заявление отклонено. В случае принятия заявления к рассмотрению данному заявлению присваивается номер КУИ. </a:t>
            </a:r>
          </a:p>
        </p:txBody>
      </p:sp>
      <p:pic>
        <p:nvPicPr>
          <p:cNvPr id="3" name="Рисунок 2"/>
          <p:cNvPicPr>
            <a:picLocks noChangeAspect="1"/>
          </p:cNvPicPr>
          <p:nvPr/>
        </p:nvPicPr>
        <p:blipFill>
          <a:blip r:embed="rId3"/>
          <a:stretch>
            <a:fillRect/>
          </a:stretch>
        </p:blipFill>
        <p:spPr>
          <a:xfrm>
            <a:off x="3156855" y="1184472"/>
            <a:ext cx="9049432" cy="5430640"/>
          </a:xfrm>
          <a:prstGeom prst="rect">
            <a:avLst/>
          </a:prstGeom>
        </p:spPr>
      </p:pic>
    </p:spTree>
    <p:extLst>
      <p:ext uri="{BB962C8B-B14F-4D97-AF65-F5344CB8AC3E}">
        <p14:creationId xmlns:p14="http://schemas.microsoft.com/office/powerpoint/2010/main" val="1257900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3161210" y="104503"/>
            <a:ext cx="6662057" cy="6400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4000" b="1" dirty="0" smtClean="0"/>
              <a:t>Публичный сектор ЕРДР</a:t>
            </a:r>
            <a:endParaRPr lang="ru-RU" sz="4000" b="1" dirty="0"/>
          </a:p>
        </p:txBody>
      </p:sp>
      <p:pic>
        <p:nvPicPr>
          <p:cNvPr id="7" name="Picture 4" descr="https://www.occrp.org/images/KZG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1908" y="0"/>
            <a:ext cx="1820092" cy="11844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5852160" y="1240971"/>
            <a:ext cx="6171337" cy="3814356"/>
          </a:xfrm>
          <a:prstGeom prst="rect">
            <a:avLst/>
          </a:prstGeom>
        </p:spPr>
      </p:pic>
      <p:pic>
        <p:nvPicPr>
          <p:cNvPr id="5" name="Рисунок 4"/>
          <p:cNvPicPr>
            <a:picLocks noChangeAspect="1"/>
          </p:cNvPicPr>
          <p:nvPr/>
        </p:nvPicPr>
        <p:blipFill>
          <a:blip r:embed="rId4"/>
          <a:stretch>
            <a:fillRect/>
          </a:stretch>
        </p:blipFill>
        <p:spPr>
          <a:xfrm>
            <a:off x="444137" y="1239706"/>
            <a:ext cx="4976949" cy="3815621"/>
          </a:xfrm>
          <a:prstGeom prst="rect">
            <a:avLst/>
          </a:prstGeom>
        </p:spPr>
      </p:pic>
      <p:sp>
        <p:nvSpPr>
          <p:cNvPr id="10" name="Заголовок 1"/>
          <p:cNvSpPr>
            <a:spLocks noGrp="1"/>
          </p:cNvSpPr>
          <p:nvPr>
            <p:ph type="ctrTitle"/>
          </p:nvPr>
        </p:nvSpPr>
        <p:spPr>
          <a:xfrm>
            <a:off x="744583" y="5055327"/>
            <a:ext cx="10319657" cy="1527087"/>
          </a:xfrm>
        </p:spPr>
        <p:txBody>
          <a:bodyPr>
            <a:noAutofit/>
          </a:bodyPr>
          <a:lstStyle/>
          <a:p>
            <a:r>
              <a:rPr lang="ru-RU" sz="1800" b="1" dirty="0"/>
              <a:t>При выборе сервиса «Подать ходатайство по уголовному правонарушению» пользователю предоставляется возможность для подачи ходатайств по уголовным правонарушениям доступным, с учетом его прав, для просмотра</a:t>
            </a:r>
            <a:endParaRPr lang="ru-RU" sz="1800" b="1" dirty="0"/>
          </a:p>
        </p:txBody>
      </p:sp>
    </p:spTree>
    <p:extLst>
      <p:ext uri="{BB962C8B-B14F-4D97-AF65-F5344CB8AC3E}">
        <p14:creationId xmlns:p14="http://schemas.microsoft.com/office/powerpoint/2010/main" val="373740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3161210" y="104503"/>
            <a:ext cx="6662057" cy="6400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4000" b="1" dirty="0" smtClean="0"/>
              <a:t>Публичный сектор ЕРДР</a:t>
            </a:r>
            <a:endParaRPr lang="ru-RU" sz="4000" b="1" dirty="0"/>
          </a:p>
        </p:txBody>
      </p:sp>
      <p:pic>
        <p:nvPicPr>
          <p:cNvPr id="7" name="Picture 4" descr="https://www.occrp.org/images/KZG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1908" y="0"/>
            <a:ext cx="1820092" cy="1184472"/>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1"/>
          <p:cNvSpPr>
            <a:spLocks noGrp="1"/>
          </p:cNvSpPr>
          <p:nvPr>
            <p:ph type="ctrTitle"/>
          </p:nvPr>
        </p:nvSpPr>
        <p:spPr>
          <a:xfrm>
            <a:off x="7554686" y="2338251"/>
            <a:ext cx="4637314" cy="2053153"/>
          </a:xfrm>
        </p:spPr>
        <p:txBody>
          <a:bodyPr>
            <a:noAutofit/>
          </a:bodyPr>
          <a:lstStyle/>
          <a:p>
            <a:r>
              <a:rPr lang="ru-RU" sz="1800" b="1" dirty="0"/>
              <a:t>При выборе сервиса «Подать жалобу по уголовному правонарушению» пользователю предоставляется возможность для подачи жалобы в рамках досудебного расследования в порядке статьи 105 УПК РК</a:t>
            </a:r>
          </a:p>
        </p:txBody>
      </p:sp>
      <p:pic>
        <p:nvPicPr>
          <p:cNvPr id="2" name="Рисунок 1"/>
          <p:cNvPicPr>
            <a:picLocks noChangeAspect="1"/>
          </p:cNvPicPr>
          <p:nvPr/>
        </p:nvPicPr>
        <p:blipFill>
          <a:blip r:embed="rId3"/>
          <a:stretch>
            <a:fillRect/>
          </a:stretch>
        </p:blipFill>
        <p:spPr>
          <a:xfrm>
            <a:off x="209007" y="744583"/>
            <a:ext cx="7067004" cy="5995851"/>
          </a:xfrm>
          <a:prstGeom prst="rect">
            <a:avLst/>
          </a:prstGeom>
        </p:spPr>
      </p:pic>
    </p:spTree>
    <p:extLst>
      <p:ext uri="{BB962C8B-B14F-4D97-AF65-F5344CB8AC3E}">
        <p14:creationId xmlns:p14="http://schemas.microsoft.com/office/powerpoint/2010/main" val="3198788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91</TotalTime>
  <Words>207</Words>
  <Application>Microsoft Office PowerPoint</Application>
  <PresentationFormat>Широкоэкранный</PresentationFormat>
  <Paragraphs>18</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Century Gothic</vt:lpstr>
      <vt:lpstr>Wingdings 3</vt:lpstr>
      <vt:lpstr>Ион</vt:lpstr>
      <vt:lpstr>  Информационная система «Единый реестр досудебных расследований» Комитета по правовой статистике и специальным учетам Генеральной прокуратуры Республики Казахстан  Подсистема «Публичный сектор»</vt:lpstr>
      <vt:lpstr>           Публичный сектор ЕРДР</vt:lpstr>
      <vt:lpstr>Публичный сектор ЕРДР</vt:lpstr>
      <vt:lpstr>Для регистрации в Публичном секторе ЕРДР необходимо ввести адрес подключения. Для этого необходимо на странице Авторизации в поле «Хранилище сертификатов» выбрать значение «Казтокен»</vt:lpstr>
      <vt:lpstr>– Подать заявление об уголовном правонарушении; – Статус ранее поданного заявления;  – Подать ходатайство по уголовному правонарушению;  – Статус ранее поданного ходатайства;  – Подать жалобу по уголовному правонарушению;  – Статус ранее поданной жалобы;  – Материалы уголовного дела, представленные к ознакомлению;  – Профиль пользователя</vt:lpstr>
      <vt:lpstr>При выборе сервиса «Подать заявление об уголовном правонарушении» ПС ЕРДР предоставляет пользователю возможность подать заявление об уголовном правонарушении в правоохранительные и специальные органы.</vt:lpstr>
      <vt:lpstr>После подачи заявления об уголовном правонарушении пользователь может проследить статус поданного заявления: заявление принято или заявление отклонено. В случае принятия заявления к рассмотрению данному заявлению присваивается номер КУИ. </vt:lpstr>
      <vt:lpstr>При выборе сервиса «Подать ходатайство по уголовному правонарушению» пользователю предоставляется возможность для подачи ходатайств по уголовным правонарушениям доступным, с учетом его прав, для просмотра</vt:lpstr>
      <vt:lpstr>При выборе сервиса «Подать жалобу по уголовному правонарушению» пользователю предоставляется возможность для подачи жалобы в рамках досудебного расследования в порядке статьи 105 УПК РК</vt:lpstr>
      <vt:lpstr>Данным сервисом можно воспользоваться в следующих случаях:  Если пользователь подал заявление об уголовном правонарушении  Если пользователь является потерпевшим ЕРДР  Если пользователь является подозреваемым Если пользователь является адвокатом лица  Если пользователь является представителем или фигурантом лица.   Для запроса пользователю необходимо знать номер ЕРДР. После ввода номера ЕРДР ПС ЕРДР отправит запрос в ЕРДР и ЕРДР предоставит ответ с информацией по данному номеру ЕРДР. Так же посредством данного сервиса предоставляется возможность запроса и получения документов по данному номеру ЕРДР</vt:lpstr>
      <vt:lpstr>  Благодарим за внимание!</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Публичный сектор ЕРДР</dc:title>
  <dc:creator>Глеб Жеглов</dc:creator>
  <cp:lastModifiedBy>Глеб Жеглов</cp:lastModifiedBy>
  <cp:revision>17</cp:revision>
  <dcterms:created xsi:type="dcterms:W3CDTF">2021-08-26T13:57:07Z</dcterms:created>
  <dcterms:modified xsi:type="dcterms:W3CDTF">2021-08-26T15:28:26Z</dcterms:modified>
</cp:coreProperties>
</file>