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3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74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2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Формы</a:t>
            </a:r>
            <a:r>
              <a:rPr lang="ru-RU" baseline="0" dirty="0"/>
              <a:t> организации адвокатской деятельности.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75"/>
      <c:rotY val="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9.2978377702787149E-2"/>
          <c:w val="1"/>
          <c:h val="0.8406564804399450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Организационно-правовая форма
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75000"/>
                  <a:satMod val="130000"/>
                </a:schemeClr>
              </a:solidFill>
              <a:ln>
                <a:noFill/>
              </a:ln>
              <a:effectLst>
                <a:outerShdw blurRad="76200" dist="25400" dir="5400000" algn="tl" rotWithShape="0">
                  <a:srgbClr val="000000">
                    <a:alpha val="5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l"/>
              </a:scene3d>
              <a:sp3d prstMaterial="flat">
                <a:bevelT w="0" h="0" prst="coolSlant"/>
                <a:contourClr>
                  <a:scrgbClr r="0" g="0" b="0">
                    <a:shade val="25000"/>
                    <a:satMod val="14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C0D-4CB5-B782-8443721A5535}"/>
              </c:ext>
            </c:extLst>
          </c:dPt>
          <c:dPt>
            <c:idx val="1"/>
            <c:bubble3D val="0"/>
            <c:spPr>
              <a:solidFill>
                <a:schemeClr val="accent2">
                  <a:shade val="75000"/>
                  <a:satMod val="130000"/>
                </a:schemeClr>
              </a:solidFill>
              <a:ln>
                <a:noFill/>
              </a:ln>
              <a:effectLst>
                <a:outerShdw blurRad="76200" dist="25400" dir="5400000" algn="tl" rotWithShape="0">
                  <a:srgbClr val="000000">
                    <a:alpha val="5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l"/>
              </a:scene3d>
              <a:sp3d prstMaterial="flat">
                <a:bevelT w="0" h="0" prst="coolSlant"/>
                <a:contourClr>
                  <a:scrgbClr r="0" g="0" b="0">
                    <a:shade val="25000"/>
                    <a:satMod val="14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C0D-4CB5-B782-8443721A5535}"/>
              </c:ext>
            </c:extLst>
          </c:dPt>
          <c:dPt>
            <c:idx val="2"/>
            <c:bubble3D val="0"/>
            <c:spPr>
              <a:solidFill>
                <a:schemeClr val="accent3">
                  <a:shade val="75000"/>
                  <a:satMod val="130000"/>
                </a:schemeClr>
              </a:solidFill>
              <a:ln>
                <a:noFill/>
              </a:ln>
              <a:effectLst>
                <a:outerShdw blurRad="76200" dist="25400" dir="5400000" algn="tl" rotWithShape="0">
                  <a:srgbClr val="000000">
                    <a:alpha val="5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l"/>
              </a:scene3d>
              <a:sp3d prstMaterial="flat">
                <a:bevelT w="0" h="0" prst="coolSlant"/>
                <a:contourClr>
                  <a:scrgbClr r="0" g="0" b="0">
                    <a:shade val="25000"/>
                    <a:satMod val="14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4C0D-4CB5-B782-8443721A5535}"/>
              </c:ext>
            </c:extLst>
          </c:dPt>
          <c:dPt>
            <c:idx val="3"/>
            <c:bubble3D val="0"/>
            <c:spPr>
              <a:solidFill>
                <a:schemeClr val="accent4">
                  <a:shade val="75000"/>
                  <a:satMod val="130000"/>
                </a:schemeClr>
              </a:solidFill>
              <a:ln>
                <a:noFill/>
              </a:ln>
              <a:effectLst>
                <a:outerShdw blurRad="76200" dist="25400" dir="5400000" algn="tl" rotWithShape="0">
                  <a:srgbClr val="000000">
                    <a:alpha val="5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l"/>
              </a:scene3d>
              <a:sp3d prstMaterial="flat">
                <a:bevelT w="0" h="0" prst="coolSlant"/>
                <a:contourClr>
                  <a:scrgbClr r="0" g="0" b="0">
                    <a:shade val="25000"/>
                    <a:satMod val="14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4C0D-4CB5-B782-8443721A5535}"/>
              </c:ext>
            </c:extLst>
          </c:dPt>
          <c:dPt>
            <c:idx val="4"/>
            <c:bubble3D val="0"/>
            <c:explosion val="17"/>
            <c:spPr>
              <a:solidFill>
                <a:schemeClr val="accent5">
                  <a:shade val="75000"/>
                  <a:satMod val="130000"/>
                </a:schemeClr>
              </a:solidFill>
              <a:ln>
                <a:noFill/>
              </a:ln>
              <a:effectLst>
                <a:outerShdw blurRad="76200" dist="25400" dir="5400000" algn="tl" rotWithShape="0">
                  <a:srgbClr val="000000">
                    <a:alpha val="5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l"/>
              </a:scene3d>
              <a:sp3d prstMaterial="flat">
                <a:bevelT w="0" h="0" prst="coolSlant"/>
                <a:contourClr>
                  <a:scrgbClr r="0" g="0" b="0">
                    <a:shade val="25000"/>
                    <a:satMod val="14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C0D-4CB5-B782-8443721A5535}"/>
              </c:ext>
            </c:extLst>
          </c:dPt>
          <c:dLbls>
            <c:dLbl>
              <c:idx val="0"/>
              <c:layout>
                <c:manualLayout>
                  <c:x val="6.0150375939849468E-2"/>
                  <c:y val="-8.1349206349206421E-2"/>
                </c:manualLayout>
              </c:layout>
              <c:tx>
                <c:rich>
                  <a:bodyPr/>
                  <a:lstStyle/>
                  <a:p>
                    <a:r>
                      <a:rPr lang="ru-RU" sz="2000" b="1" baseline="0" dirty="0"/>
                      <a:t>В 16 юридических консультациях</a:t>
                    </a:r>
                    <a:r>
                      <a:rPr lang="ru-RU" baseline="0" dirty="0"/>
                      <a:t>
</a:t>
                    </a:r>
                    <a:fld id="{BE4033DB-8692-40B8-8D27-853893C378CF}" type="VALUE">
                      <a:rPr lang="ru-RU" sz="2400" b="1" baseline="0" smtClean="0"/>
                      <a:pPr/>
                      <a:t>[ЗНАЧЕНИЕ]</a:t>
                    </a:fld>
                    <a:r>
                      <a:rPr lang="ru-RU" sz="2400" b="1" baseline="0" dirty="0"/>
                      <a:t>
</a:t>
                    </a:r>
                    <a:fld id="{AE32F003-5AE5-49C0-9C1E-D176D59109B9}" type="PERCENTAGE">
                      <a:rPr lang="ru-RU" sz="2400" b="1" baseline="0" dirty="0"/>
                      <a:pPr/>
                      <a:t>[ПРОЦЕНТ]</a:t>
                    </a:fld>
                    <a:endParaRPr lang="ru-RU" sz="2400" b="1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C0D-4CB5-B782-8443721A5535}"/>
                </c:ext>
              </c:extLst>
            </c:dLbl>
            <c:dLbl>
              <c:idx val="1"/>
              <c:layout>
                <c:manualLayout>
                  <c:x val="-0.12781954887218044"/>
                  <c:y val="-6.9444444444444517E-2"/>
                </c:manualLayout>
              </c:layout>
              <c:tx>
                <c:rich>
                  <a:bodyPr/>
                  <a:lstStyle/>
                  <a:p>
                    <a:r>
                      <a:rPr lang="ru-RU" sz="2000" b="1" dirty="0"/>
                      <a:t>В 48 адвокатских конторах</a:t>
                    </a:r>
                  </a:p>
                  <a:p>
                    <a:fld id="{CE27FC15-D891-47E2-84BA-454E03242C24}" type="VALUE">
                      <a:rPr lang="ru-RU" sz="2000" b="1"/>
                      <a:pPr/>
                      <a:t>[ЗНАЧЕНИЕ]</a:t>
                    </a:fld>
                    <a:r>
                      <a:rPr lang="ru-RU" sz="2000" b="1" dirty="0"/>
                      <a:t>
</a:t>
                    </a:r>
                    <a:fld id="{0B0135F6-F52A-4A30-83BD-6DC22B376F62}" type="PERCENTAGE">
                      <a:rPr lang="ru-RU" sz="2000" b="1"/>
                      <a:pPr/>
                      <a:t>[ПРОЦЕНТ]</a:t>
                    </a:fld>
                    <a:endParaRPr lang="ru-RU" sz="2000" b="1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C0D-4CB5-B782-8443721A5535}"/>
                </c:ext>
              </c:extLst>
            </c:dLbl>
            <c:dLbl>
              <c:idx val="2"/>
              <c:layout>
                <c:manualLayout>
                  <c:x val="-0.16648764769065522"/>
                  <c:y val="0.1111111111111111"/>
                </c:manualLayout>
              </c:layout>
              <c:tx>
                <c:rich>
                  <a:bodyPr/>
                  <a:lstStyle/>
                  <a:p>
                    <a:fld id="{63B51B5E-6E54-4A7B-A759-49D620B6424E}" type="CATEGORYNAME">
                      <a:rPr lang="ru-RU" sz="2000" b="1" smtClean="0"/>
                      <a:pPr/>
                      <a:t>[ИМЯ КАТЕГОРИИ]</a:t>
                    </a:fld>
                    <a:endParaRPr lang="ru-RU" sz="2000" b="1" baseline="0" dirty="0"/>
                  </a:p>
                  <a:p>
                    <a:r>
                      <a:rPr lang="ru-RU" sz="4000" b="1" baseline="0" dirty="0"/>
                      <a:t> </a:t>
                    </a:r>
                    <a:fld id="{76BC2FA3-0E97-495A-8BB5-68951EFDE498}" type="VALUE">
                      <a:rPr lang="ru-RU" sz="2000" b="1" baseline="0" smtClean="0"/>
                      <a:pPr/>
                      <a:t>[ЗНАЧЕНИЕ]</a:t>
                    </a:fld>
                    <a:endParaRPr lang="ru-RU" sz="2000" b="1" baseline="0" dirty="0"/>
                  </a:p>
                  <a:p>
                    <a:r>
                      <a:rPr lang="ru-RU" sz="2000" b="1" baseline="0" dirty="0"/>
                      <a:t> </a:t>
                    </a:r>
                    <a:fld id="{20961E1A-FAAF-4ECD-9936-152F55DB27F1}" type="PERCENTAGE">
                      <a:rPr lang="ru-RU" sz="2000" b="1" baseline="0"/>
                      <a:pPr/>
                      <a:t>[ПРОЦЕНТ]</a:t>
                    </a:fld>
                    <a:endParaRPr lang="ru-RU" sz="2000" b="1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C0D-4CB5-B782-8443721A5535}"/>
                </c:ext>
              </c:extLst>
            </c:dLbl>
            <c:dLbl>
              <c:idx val="3"/>
              <c:layout>
                <c:manualLayout>
                  <c:x val="0"/>
                  <c:y val="7.3412698412698416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C0D-4CB5-B782-8443721A55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В юридических консультациях </c:v>
                </c:pt>
                <c:pt idx="1">
                  <c:v>В адвокатских конторах </c:v>
                </c:pt>
                <c:pt idx="2">
                  <c:v>Индивидуально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527</c:v>
                </c:pt>
                <c:pt idx="1">
                  <c:v>114</c:v>
                </c:pt>
                <c:pt idx="2">
                  <c:v>234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0D-4CB5-B782-8443721A5535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Численность адвокатов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Женщин</c:v>
                </c:pt>
              </c:strCache>
            </c:strRef>
          </c:tx>
          <c:spPr>
            <a:solidFill>
              <a:srgbClr val="00B0F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2019</c:v>
                </c:pt>
                <c:pt idx="2">
                  <c:v>2018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432</c:v>
                </c:pt>
                <c:pt idx="1">
                  <c:v>407</c:v>
                </c:pt>
                <c:pt idx="2">
                  <c:v>393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81-4681-9642-FD9DE63C7F4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Мужчин</c:v>
                </c:pt>
              </c:strCache>
            </c:strRef>
          </c:tx>
          <c:spPr>
            <a:solidFill>
              <a:srgbClr val="92D05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2019</c:v>
                </c:pt>
                <c:pt idx="2">
                  <c:v>2018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443</c:v>
                </c:pt>
                <c:pt idx="1">
                  <c:v>385</c:v>
                </c:pt>
                <c:pt idx="2">
                  <c:v>365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81-4681-9642-FD9DE63C7F4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17999128"/>
        <c:axId val="217999520"/>
      </c:barChart>
      <c:catAx>
        <c:axId val="217999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7999520"/>
        <c:crosses val="autoZero"/>
        <c:auto val="1"/>
        <c:lblAlgn val="ctr"/>
        <c:lblOffset val="100"/>
        <c:noMultiLvlLbl val="0"/>
      </c:catAx>
      <c:valAx>
        <c:axId val="21799952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crossAx val="217999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Состав коллегии по стажу</a:t>
            </a:r>
          </a:p>
          <a:p>
            <a:pPr>
              <a:defRPr/>
            </a:pPr>
            <a:r>
              <a:rPr lang="ru-RU"/>
              <a:t>на 2019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</c:v>
                </c:pt>
              </c:strCache>
            </c:strRef>
          </c:tx>
          <c:spPr>
            <a:solidFill>
              <a:schemeClr val="accent1">
                <a:shade val="75000"/>
                <a:satMod val="130000"/>
              </a:schemeClr>
            </a:solidFill>
            <a:ln>
              <a:noFill/>
            </a:ln>
            <a:effectLst>
              <a:outerShdw blurRad="50800" dist="15240" dir="5400000" algn="tl" rotWithShape="0">
                <a:srgbClr val="000000">
                  <a:alpha val="75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l"/>
            </a:scene3d>
            <a:sp3d prstMaterial="flat">
              <a:bevelT w="0" h="0" prst="coolSlant"/>
              <a:contourClr>
                <a:scrgbClr r="0" g="0" b="0">
                  <a:shade val="35000"/>
                  <a:satMod val="130000"/>
                </a:scrgbClr>
              </a:contourClr>
            </a:sp3d>
          </c:spPr>
          <c:invertIfNegative val="0"/>
          <c:cat>
            <c:strRef>
              <c:f>Лист1!$A$2:$A$7</c:f>
              <c:strCache>
                <c:ptCount val="6"/>
                <c:pt idx="0">
                  <c:v>до 3-х лет</c:v>
                </c:pt>
                <c:pt idx="1">
                  <c:v>от 3-х до 5 лет</c:v>
                </c:pt>
                <c:pt idx="2">
                  <c:v>от 5 до 20 лет</c:v>
                </c:pt>
                <c:pt idx="3">
                  <c:v>от 20 до 30 лет</c:v>
                </c:pt>
                <c:pt idx="4">
                  <c:v>от 30 до 40 лет</c:v>
                </c:pt>
                <c:pt idx="5">
                  <c:v>свыше 40 лет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276</c:v>
                </c:pt>
                <c:pt idx="1">
                  <c:v>69</c:v>
                </c:pt>
                <c:pt idx="2">
                  <c:v>411</c:v>
                </c:pt>
                <c:pt idx="3">
                  <c:v>81</c:v>
                </c:pt>
                <c:pt idx="4">
                  <c:v>33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9E-44FF-997F-3D3A5AE7E5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8000304"/>
        <c:axId val="218000696"/>
        <c:axId val="0"/>
      </c:bar3DChart>
      <c:catAx>
        <c:axId val="218000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8000696"/>
        <c:crosses val="autoZero"/>
        <c:auto val="1"/>
        <c:lblAlgn val="ctr"/>
        <c:lblOffset val="100"/>
        <c:noMultiLvlLbl val="0"/>
      </c:catAx>
      <c:valAx>
        <c:axId val="218000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8000304"/>
        <c:crosses val="autoZero"/>
        <c:crossBetween val="between"/>
      </c:valAx>
      <c:dTable>
        <c:showHorzBorder val="1"/>
        <c:showVertBorder val="1"/>
        <c:showOutline val="1"/>
        <c:showKeys val="0"/>
        <c:spPr>
          <a:noFill/>
          <a:ln w="9525">
            <a:solidFill>
              <a:schemeClr val="tx2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Состав коллегии по возрасту: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>
                <a:shade val="75000"/>
                <a:satMod val="130000"/>
              </a:schemeClr>
            </a:solidFill>
            <a:ln>
              <a:noFill/>
            </a:ln>
            <a:effectLst>
              <a:outerShdw blurRad="76200" dist="25400" dir="5400000" algn="tl" rotWithShape="0">
                <a:srgbClr val="000000">
                  <a:alpha val="55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l"/>
            </a:scene3d>
            <a:sp3d contourW="19050" prstMaterial="flat">
              <a:bevelT w="0" h="0" prst="coolSlant"/>
              <a:contourClr>
                <a:scrgbClr r="0" g="0" b="0">
                  <a:shade val="25000"/>
                  <a:satMod val="140000"/>
                </a:scrgb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до 30 лет</c:v>
                </c:pt>
                <c:pt idx="1">
                  <c:v>от 30 до 40 лет</c:v>
                </c:pt>
                <c:pt idx="2">
                  <c:v>от 40 до 50 лет</c:v>
                </c:pt>
                <c:pt idx="3">
                  <c:v>от 50 до 60 лет</c:v>
                </c:pt>
                <c:pt idx="4">
                  <c:v>свыше 60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25</c:v>
                </c:pt>
                <c:pt idx="1">
                  <c:v>152</c:v>
                </c:pt>
                <c:pt idx="2">
                  <c:v>205</c:v>
                </c:pt>
                <c:pt idx="3">
                  <c:v>234</c:v>
                </c:pt>
                <c:pt idx="4">
                  <c:v>176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8E-4D11-A670-66D5B3D4AB3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>
                <a:shade val="75000"/>
                <a:satMod val="130000"/>
              </a:schemeClr>
            </a:solidFill>
            <a:ln>
              <a:noFill/>
            </a:ln>
            <a:effectLst>
              <a:outerShdw blurRad="76200" dist="25400" dir="5400000" algn="tl" rotWithShape="0">
                <a:srgbClr val="000000">
                  <a:alpha val="55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l"/>
            </a:scene3d>
            <a:sp3d contourW="19050" prstMaterial="flat">
              <a:bevelT w="0" h="0" prst="coolSlant"/>
              <a:contourClr>
                <a:scrgbClr r="0" g="0" b="0">
                  <a:shade val="25000"/>
                  <a:satMod val="140000"/>
                </a:scrgb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>
                <a:glow>
                  <a:schemeClr val="accent1">
                    <a:alpha val="40000"/>
                  </a:schemeClr>
                </a:glo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до 30 лет</c:v>
                </c:pt>
                <c:pt idx="1">
                  <c:v>от 30 до 40 лет</c:v>
                </c:pt>
                <c:pt idx="2">
                  <c:v>от 40 до 50 лет</c:v>
                </c:pt>
                <c:pt idx="3">
                  <c:v>от 50 до 60 лет</c:v>
                </c:pt>
                <c:pt idx="4">
                  <c:v>свыше 60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33</c:v>
                </c:pt>
                <c:pt idx="1">
                  <c:v>166</c:v>
                </c:pt>
                <c:pt idx="2">
                  <c:v>248</c:v>
                </c:pt>
                <c:pt idx="3">
                  <c:v>247</c:v>
                </c:pt>
                <c:pt idx="4">
                  <c:v>181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8E-4D11-A670-66D5B3D4AB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217995992"/>
        <c:axId val="217997560"/>
      </c:barChart>
      <c:catAx>
        <c:axId val="217995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7997560"/>
        <c:crosses val="autoZero"/>
        <c:auto val="1"/>
        <c:lblAlgn val="ctr"/>
        <c:lblOffset val="100"/>
        <c:noMultiLvlLbl val="0"/>
      </c:catAx>
      <c:valAx>
        <c:axId val="217997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7995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Оказанная юридическая помощь 2019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Оказаная юридическая помощь</c:v>
                </c:pt>
              </c:strCache>
            </c:strRef>
          </c:tx>
          <c:dPt>
            <c:idx val="0"/>
            <c:bubble3D val="0"/>
            <c:explosion val="2"/>
            <c:spPr>
              <a:solidFill>
                <a:schemeClr val="accent1">
                  <a:shade val="75000"/>
                  <a:satMod val="130000"/>
                </a:schemeClr>
              </a:solidFill>
              <a:ln>
                <a:noFill/>
              </a:ln>
              <a:effectLst>
                <a:outerShdw blurRad="76200" dist="25400" dir="5400000" algn="tl" rotWithShape="0">
                  <a:srgbClr val="000000">
                    <a:alpha val="5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l"/>
              </a:scene3d>
              <a:sp3d contourW="19050" prstMaterial="flat">
                <a:bevelT w="0" h="0" prst="coolSlant"/>
                <a:contourClr>
                  <a:scrgbClr r="0" g="0" b="0">
                    <a:shade val="25000"/>
                    <a:satMod val="14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7AC-4FFE-B268-67F586F9E730}"/>
              </c:ext>
            </c:extLst>
          </c:dPt>
          <c:dPt>
            <c:idx val="1"/>
            <c:bubble3D val="0"/>
            <c:spPr>
              <a:solidFill>
                <a:schemeClr val="accent2">
                  <a:shade val="75000"/>
                  <a:satMod val="130000"/>
                </a:schemeClr>
              </a:solidFill>
              <a:ln>
                <a:noFill/>
              </a:ln>
              <a:effectLst>
                <a:outerShdw blurRad="76200" dist="25400" dir="5400000" algn="tl" rotWithShape="0">
                  <a:srgbClr val="000000">
                    <a:alpha val="5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l"/>
              </a:scene3d>
              <a:sp3d contourW="19050" prstMaterial="flat">
                <a:bevelT w="0" h="0" prst="coolSlant"/>
                <a:contourClr>
                  <a:scrgbClr r="0" g="0" b="0">
                    <a:shade val="25000"/>
                    <a:satMod val="14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7AC-4FFE-B268-67F586F9E730}"/>
              </c:ext>
            </c:extLst>
          </c:dPt>
          <c:dPt>
            <c:idx val="2"/>
            <c:bubble3D val="0"/>
            <c:spPr>
              <a:solidFill>
                <a:schemeClr val="accent3">
                  <a:shade val="75000"/>
                  <a:satMod val="130000"/>
                </a:schemeClr>
              </a:solidFill>
              <a:ln>
                <a:noFill/>
              </a:ln>
              <a:effectLst>
                <a:outerShdw blurRad="76200" dist="25400" dir="5400000" algn="tl" rotWithShape="0">
                  <a:srgbClr val="000000">
                    <a:alpha val="5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l"/>
              </a:scene3d>
              <a:sp3d contourW="19050" prstMaterial="flat">
                <a:bevelT w="0" h="0" prst="coolSlant"/>
                <a:contourClr>
                  <a:scrgbClr r="0" g="0" b="0">
                    <a:shade val="25000"/>
                    <a:satMod val="14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7AC-4FFE-B268-67F586F9E730}"/>
              </c:ext>
            </c:extLst>
          </c:dPt>
          <c:dPt>
            <c:idx val="3"/>
            <c:bubble3D val="0"/>
            <c:explosion val="17"/>
            <c:spPr>
              <a:solidFill>
                <a:schemeClr val="accent4">
                  <a:shade val="75000"/>
                  <a:satMod val="130000"/>
                </a:schemeClr>
              </a:solidFill>
              <a:ln>
                <a:noFill/>
              </a:ln>
              <a:effectLst>
                <a:outerShdw blurRad="76200" dist="25400" dir="5400000" algn="tl" rotWithShape="0">
                  <a:srgbClr val="000000">
                    <a:alpha val="5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l"/>
              </a:scene3d>
              <a:sp3d contourW="19050" prstMaterial="flat">
                <a:bevelT w="0" h="0" prst="coolSlant"/>
                <a:contourClr>
                  <a:scrgbClr r="0" g="0" b="0">
                    <a:shade val="25000"/>
                    <a:satMod val="14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E7AC-4FFE-B268-67F586F9E730}"/>
              </c:ext>
            </c:extLst>
          </c:dPt>
          <c:dLbls>
            <c:dLbl>
              <c:idx val="0"/>
              <c:layout>
                <c:manualLayout>
                  <c:x val="0.15120077948333546"/>
                  <c:y val="-0.1331735199766696"/>
                </c:manualLayout>
              </c:layout>
              <c:tx>
                <c:rich>
                  <a:bodyPr/>
                  <a:lstStyle/>
                  <a:p>
                    <a:fld id="{ABFEBFAD-1A02-4F47-B9A7-2F2AAA2AD6D0}" type="CATEGORYNAME">
                      <a:rPr lang="ru-RU" sz="1800" smtClean="0"/>
                      <a:pPr/>
                      <a:t>[ИМЯ КАТЕГОРИИ]</a:t>
                    </a:fld>
                    <a:r>
                      <a:rPr lang="ru-RU" baseline="0" dirty="0"/>
                      <a:t> </a:t>
                    </a:r>
                  </a:p>
                  <a:p>
                    <a:fld id="{432352F6-5861-4F2B-920F-D63317F00AE9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 </a:t>
                    </a:r>
                  </a:p>
                  <a:p>
                    <a:fld id="{03C7147D-3B65-4EEF-BA35-D4D129CF9A5D}" type="PERCENTAGE">
                      <a:rPr lang="ru-RU" baseline="0" smtClean="0"/>
                      <a:pPr/>
                      <a:t>[ПРОЦЕНТ]</a:t>
                    </a:fld>
                    <a:endParaRPr lang="ru-RU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7AC-4FFE-B268-67F586F9E730}"/>
                </c:ext>
              </c:extLst>
            </c:dLbl>
            <c:dLbl>
              <c:idx val="1"/>
              <c:layout>
                <c:manualLayout>
                  <c:x val="-1.9256485691361326E-2"/>
                  <c:y val="3.8995859683685239E-3"/>
                </c:manualLayout>
              </c:layout>
              <c:tx>
                <c:rich>
                  <a:bodyPr/>
                  <a:lstStyle/>
                  <a:p>
                    <a:fld id="{1C064348-5FD8-4753-A380-0A49AD87EC62}" type="CATEGORYNAME">
                      <a:rPr lang="ru-RU" smtClean="0"/>
                      <a:pPr/>
                      <a:t>[ИМЯ КАТЕГОРИИ]</a:t>
                    </a:fld>
                    <a:r>
                      <a:rPr lang="ru-RU" baseline="0" dirty="0"/>
                      <a:t> </a:t>
                    </a:r>
                  </a:p>
                  <a:p>
                    <a:fld id="{454EBACF-2C53-409C-85FC-F7F1E8DCD3E4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 </a:t>
                    </a:r>
                  </a:p>
                  <a:p>
                    <a:fld id="{DA41967F-9285-44FC-8154-7D84F36064C3}" type="PERCENTAGE">
                      <a:rPr lang="ru-RU" baseline="0" smtClean="0"/>
                      <a:pPr/>
                      <a:t>[ПРОЦЕНТ]</a:t>
                    </a:fld>
                    <a:endParaRPr lang="ru-RU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7AC-4FFE-B268-67F586F9E730}"/>
                </c:ext>
              </c:extLst>
            </c:dLbl>
            <c:dLbl>
              <c:idx val="2"/>
              <c:layout>
                <c:manualLayout>
                  <c:x val="7.9139359006337576E-2"/>
                  <c:y val="6.4343168478080637E-2"/>
                </c:manualLayout>
              </c:layout>
              <c:tx>
                <c:rich>
                  <a:bodyPr/>
                  <a:lstStyle/>
                  <a:p>
                    <a:fld id="{C29A035C-1E67-4C27-8536-CBE64EE9D164}" type="CATEGORYNAME">
                      <a:rPr lang="ru-RU" smtClean="0"/>
                      <a:pPr/>
                      <a:t>[ИМЯ КАТЕГОРИИ]</a:t>
                    </a:fld>
                    <a:r>
                      <a:rPr lang="ru-RU" baseline="0" dirty="0"/>
                      <a:t> </a:t>
                    </a:r>
                    <a:fld id="{693A0FAB-C428-4D24-A8AF-1855D4B7A987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 </a:t>
                    </a:r>
                  </a:p>
                  <a:p>
                    <a:fld id="{25FF8D3C-7FC5-4719-9F6F-5E5A0C51C526}" type="PERCENTAGE">
                      <a:rPr lang="ru-RU" baseline="0" smtClean="0"/>
                      <a:pPr/>
                      <a:t>[ПРОЦЕНТ]</a:t>
                    </a:fld>
                    <a:endParaRPr lang="ru-RU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054069660035238"/>
                      <c:h val="0.1836296296296296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7AC-4FFE-B268-67F586F9E730}"/>
                </c:ext>
              </c:extLst>
            </c:dLbl>
            <c:dLbl>
              <c:idx val="3"/>
              <c:layout>
                <c:manualLayout>
                  <c:x val="2.6375489280421469E-2"/>
                  <c:y val="7.184849810440358E-2"/>
                </c:manualLayout>
              </c:layout>
              <c:tx>
                <c:rich>
                  <a:bodyPr/>
                  <a:lstStyle/>
                  <a:p>
                    <a:fld id="{F8B1DF04-E984-4A58-AD3C-2232E95CEC8B}" type="CATEGORYNAME">
                      <a:rPr lang="ru-RU" smtClean="0"/>
                      <a:pPr/>
                      <a:t>[ИМЯ КАТЕГОРИИ]</a:t>
                    </a:fld>
                    <a:r>
                      <a:rPr lang="ru-RU" baseline="0"/>
                      <a:t> </a:t>
                    </a:r>
                  </a:p>
                  <a:p>
                    <a:fld id="{C495424A-E322-4372-BEA6-8506E2C71F87}" type="VALUE">
                      <a:rPr lang="ru-RU" baseline="0" smtClean="0"/>
                      <a:pPr/>
                      <a:t>[ЗНАЧЕНИЕ]</a:t>
                    </a:fld>
                    <a:r>
                      <a:rPr lang="ru-RU" baseline="0"/>
                      <a:t> </a:t>
                    </a:r>
                  </a:p>
                  <a:p>
                    <a:fld id="{94EDC4FC-0B0F-4A4B-9014-732C6F51E041}" type="PERCENTAGE">
                      <a:rPr lang="ru-RU" baseline="0" smtClean="0"/>
                      <a:pPr/>
                      <a:t>[ПРОЦЕНТ]</a:t>
                    </a:fld>
                    <a:endParaRPr lang="ru-RU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7AC-4FFE-B268-67F586F9E7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в уголовном процессе </c:v>
                </c:pt>
                <c:pt idx="1">
                  <c:v>в производстве по делам об административных нарушениях</c:v>
                </c:pt>
                <c:pt idx="2">
                  <c:v>в гражданском судопроизводстве </c:v>
                </c:pt>
                <c:pt idx="3">
                  <c:v>в производстве по исполнению судебных актов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12114</c:v>
                </c:pt>
                <c:pt idx="1">
                  <c:v>4846</c:v>
                </c:pt>
                <c:pt idx="2">
                  <c:v>6253</c:v>
                </c:pt>
                <c:pt idx="3">
                  <c:v>235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7AC-4FFE-B268-67F586F9E73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69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Участники системы гарантированной государством юридической помощи 2019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2AA-44F0-84CC-659B36F089F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2AA-44F0-84CC-659B36F089F6}"/>
              </c:ext>
            </c:extLst>
          </c:dPt>
          <c:dLbls>
            <c:dLbl>
              <c:idx val="1"/>
              <c:layout>
                <c:manualLayout>
                  <c:x val="-0.20260420767716536"/>
                  <c:y val="-0.1092592592592593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C6A7D98-EDE9-4B6D-93EA-76C064DD9008}" type="CATEGORYNAME">
                      <a:rPr lang="ru-RU" smtClean="0">
                        <a:solidFill>
                          <a:schemeClr val="tx1"/>
                        </a:solidFill>
                      </a:rPr>
                      <a:pPr>
                        <a:defRPr sz="2400"/>
                      </a:pPr>
                      <a:t>[ИМЯ КАТЕГОРИИ]</a:t>
                    </a:fld>
                    <a:endParaRPr lang="ru-RU" dirty="0">
                      <a:solidFill>
                        <a:schemeClr val="tx1"/>
                      </a:solidFill>
                    </a:endParaRPr>
                  </a:p>
                  <a:p>
                    <a:pPr>
                      <a:defRPr sz="2400"/>
                    </a:pPr>
                    <a:r>
                      <a:rPr lang="ru-RU" baseline="0" dirty="0">
                        <a:solidFill>
                          <a:schemeClr val="tx1"/>
                        </a:solidFill>
                      </a:rPr>
                      <a:t>316</a:t>
                    </a:r>
                    <a:endParaRPr lang="ru-RU" baseline="0" dirty="0"/>
                  </a:p>
                  <a:p>
                    <a:pPr>
                      <a:defRPr sz="2400"/>
                    </a:pPr>
                    <a:fld id="{BF562B0F-F9FC-450E-9795-A1F7B4B04264}" type="PERCENTAGE">
                      <a:rPr lang="ru-RU" baseline="0" smtClean="0">
                        <a:solidFill>
                          <a:schemeClr val="tx1"/>
                        </a:solidFill>
                      </a:rPr>
                      <a:pPr>
                        <a:defRPr sz="2400"/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840624999999995"/>
                      <c:h val="0.3397685914260717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2AA-44F0-84CC-659B36F089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Кв. 1</c:v>
                </c:pt>
                <c:pt idx="1">
                  <c:v>Фактически оказавших в отчетном периоде ГГЮП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214</c:v>
                </c:pt>
                <c:pt idx="1">
                  <c:v>316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2AA-44F0-84CC-659B36F089F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Ходатайства адвокатов по ГГЮП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Ходатайства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E8A-4ACA-A59A-AFEA72EF83B0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E8A-4ACA-A59A-AFEA72EF83B0}"/>
              </c:ext>
            </c:extLst>
          </c:dPt>
          <c:dLbls>
            <c:dLbl>
              <c:idx val="0"/>
              <c:layout>
                <c:manualLayout>
                  <c:x val="0.24538262795275589"/>
                  <c:y val="-0.229987314085739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8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7C67DBA-7418-489E-A847-91397FDA4A2E}" type="CATEGORYNAME">
                      <a:rPr lang="ru-RU" smtClean="0"/>
                      <a:pPr>
                        <a:defRPr sz="2800"/>
                      </a:pPr>
                      <a:t>[ИМЯ КАТЕГОРИИ]</a:t>
                    </a:fld>
                    <a:r>
                      <a:rPr lang="ru-RU" baseline="0" dirty="0"/>
                      <a:t> </a:t>
                    </a:r>
                    <a:fld id="{FCF74CF6-10FC-40AB-8FEE-96BCA721739A}" type="VALUE">
                      <a:rPr lang="ru-RU" baseline="0" smtClean="0"/>
                      <a:pPr>
                        <a:defRPr sz="2800"/>
                      </a:pPr>
                      <a:t>[ЗНАЧЕНИЕ]</a:t>
                    </a:fld>
                    <a:r>
                      <a:rPr lang="ru-RU" baseline="0" dirty="0"/>
                      <a:t> </a:t>
                    </a:r>
                  </a:p>
                  <a:p>
                    <a:pPr>
                      <a:defRPr sz="2800"/>
                    </a:pPr>
                    <a:fld id="{BD015A55-3593-4625-BB3B-B0C6B9A62660}" type="PERCENTAGE">
                      <a:rPr lang="ru-RU" baseline="0" smtClean="0"/>
                      <a:pPr>
                        <a:defRPr sz="2800"/>
                      </a:pPr>
                      <a:t>[ПРОЦЕНТ]</a:t>
                    </a:fld>
                    <a:endParaRPr lang="ru-RU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8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041149934383202"/>
                      <c:h val="0.2080740740740740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E8A-4ACA-A59A-AFEA72EF83B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2DF0C85D-C42E-48C5-B978-E23B0DFEDC9D}" type="VALUE">
                      <a:rPr lang="en-US" smtClean="0"/>
                      <a:pPr/>
                      <a:t>[ЗНАЧЕНИЕ]</a:t>
                    </a:fld>
                    <a:r>
                      <a:rPr lang="en-US" baseline="0"/>
                      <a:t> </a:t>
                    </a:r>
                  </a:p>
                  <a:p>
                    <a:fld id="{90415DAA-6B04-47D6-9038-2E54E026B87A}" type="PERCENTAGE">
                      <a:rPr lang="en-US" baseline="0" smtClean="0"/>
                      <a:pPr/>
                      <a:t>[ПРОЦЕНТ]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E8A-4ACA-A59A-AFEA72EF83B0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Удовлетворенно</c:v>
                </c:pt>
                <c:pt idx="1">
                  <c:v>Не удовлетворенно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6094</c:v>
                </c:pt>
                <c:pt idx="1">
                  <c:v>3377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E8A-4ACA-A59A-AFEA72EF83B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133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0.05031</cdr:x>
      <cdr:y>0.80015</cdr:y>
    </cdr:from>
    <cdr:to>
      <cdr:x>0.26341</cdr:x>
      <cdr:y>0.93585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97217" y="5211762"/>
          <a:ext cx="2529840" cy="8839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0.06742</cdr:x>
      <cdr:y>0.82042</cdr:y>
    </cdr:from>
    <cdr:to>
      <cdr:x>0.14445</cdr:x>
      <cdr:y>0.96081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00417" y="534384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0.37875</cdr:x>
      <cdr:y>0.5</cdr:y>
    </cdr:from>
    <cdr:to>
      <cdr:x>0.62125</cdr:x>
      <cdr:y>0.63333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617720" y="3429000"/>
          <a:ext cx="295656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2400" dirty="0"/>
            <a:t>Всего участников </a:t>
          </a:r>
        </a:p>
        <a:p xmlns:a="http://schemas.openxmlformats.org/drawingml/2006/main">
          <a:pPr algn="ctr"/>
          <a:r>
            <a:rPr lang="ru-RU" sz="2400" b="1" dirty="0"/>
            <a:t>530</a:t>
          </a:r>
        </a:p>
        <a:p xmlns:a="http://schemas.openxmlformats.org/drawingml/2006/main">
          <a:pPr algn="ctr"/>
          <a:endParaRPr lang="ru-RU" sz="2400" b="1" dirty="0"/>
        </a:p>
      </cdr:txBody>
    </cdr:sp>
  </cdr:relSizeAnchor>
  <cdr:relSizeAnchor xmlns:cdr="http://schemas.openxmlformats.org/drawingml/2006/chartDrawing">
    <cdr:from>
      <cdr:x>0.86667</cdr:x>
      <cdr:y>0.34074</cdr:y>
    </cdr:from>
    <cdr:to>
      <cdr:x>0.94167</cdr:x>
      <cdr:y>0.47407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0566400" y="23368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0.76674</cdr:x>
      <cdr:y>0.42889</cdr:y>
    </cdr:from>
    <cdr:to>
      <cdr:x>0.97674</cdr:x>
      <cdr:y>0.57111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348132" y="2941328"/>
          <a:ext cx="2560320" cy="9753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800" dirty="0"/>
            <a:t>Всего заявлено:  </a:t>
          </a:r>
        </a:p>
        <a:p xmlns:a="http://schemas.openxmlformats.org/drawingml/2006/main">
          <a:pPr algn="ctr"/>
          <a:r>
            <a:rPr lang="ru-RU" sz="2800" b="1" dirty="0"/>
            <a:t>9471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="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5DF-1BC2-45A0-A267-924F8539AB9B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74AD-AD74-4B3E-8643-59FC179BAD7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141614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5DF-1BC2-45A0-A267-924F8539AB9B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74AD-AD74-4B3E-8643-59FC179BA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334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5DF-1BC2-45A0-A267-924F8539AB9B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74AD-AD74-4B3E-8643-59FC179BA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35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5DF-1BC2-45A0-A267-924F8539AB9B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74AD-AD74-4B3E-8643-59FC179BA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034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5DF-1BC2-45A0-A267-924F8539AB9B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74AD-AD74-4B3E-8643-59FC179BAD7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73197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5DF-1BC2-45A0-A267-924F8539AB9B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74AD-AD74-4B3E-8643-59FC179BA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5DF-1BC2-45A0-A267-924F8539AB9B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74AD-AD74-4B3E-8643-59FC179BA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468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5DF-1BC2-45A0-A267-924F8539AB9B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74AD-AD74-4B3E-8643-59FC179BA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767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5DF-1BC2-45A0-A267-924F8539AB9B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74AD-AD74-4B3E-8643-59FC179BA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80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1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5DF-1BC2-45A0-A267-924F8539AB9B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74AD-AD74-4B3E-8643-59FC179BA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112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5DF-1BC2-45A0-A267-924F8539AB9B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74AD-AD74-4B3E-8643-59FC179BA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081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62393"/>
            <a:ext cx="9692640" cy="1428929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6DD405DF-1BC2-45A0-A267-924F8539AB9B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1EAC74AD-AD74-4B3E-8643-59FC179BA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794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.zakon.kz/Document/?doc_id=35110250#sub_id=40000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5823" y="745182"/>
            <a:ext cx="8574078" cy="3386433"/>
          </a:xfrm>
        </p:spPr>
        <p:txBody>
          <a:bodyPr anchor="b">
            <a:normAutofit/>
          </a:bodyPr>
          <a:lstStyle/>
          <a:p>
            <a:pPr algn="ctr"/>
            <a:r>
              <a:rPr lang="ru-RU" sz="8000" dirty="0"/>
              <a:t>О деятельности Президиума </a:t>
            </a:r>
            <a:br>
              <a:rPr lang="en-US" sz="8000" dirty="0"/>
            </a:br>
            <a:r>
              <a:rPr lang="ru-RU" sz="8000" dirty="0"/>
              <a:t>за 2019 год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5823" y="4232516"/>
            <a:ext cx="8574078" cy="2079472"/>
          </a:xfrm>
          <a:noFill/>
        </p:spPr>
        <p:txBody>
          <a:bodyPr anchor="t">
            <a:normAutofit/>
          </a:bodyPr>
          <a:lstStyle/>
          <a:p>
            <a:endParaRPr lang="ru-RU" sz="3200" dirty="0">
              <a:solidFill>
                <a:schemeClr val="tx1"/>
              </a:solidFill>
            </a:endParaRPr>
          </a:p>
          <a:p>
            <a:endParaRPr lang="ru-RU" sz="3200" dirty="0">
              <a:solidFill>
                <a:schemeClr val="tx1"/>
              </a:solidFill>
            </a:endParaRPr>
          </a:p>
          <a:p>
            <a:pPr algn="ctr"/>
            <a:r>
              <a:rPr lang="ru-RU" sz="3200" dirty="0">
                <a:solidFill>
                  <a:schemeClr val="tx1"/>
                </a:solidFill>
              </a:rPr>
              <a:t>Алматы – 8 февраля 2020 года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734FEF0-069B-48C5-BACF-9716F0301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2811"/>
            <a:ext cx="128693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460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3666" y="15082"/>
            <a:ext cx="9692640" cy="1325562"/>
          </a:xfrm>
        </p:spPr>
        <p:txBody>
          <a:bodyPr>
            <a:noAutofit/>
          </a:bodyPr>
          <a:lstStyle/>
          <a:p>
            <a:r>
              <a:rPr lang="ru-RU" sz="2400" dirty="0"/>
              <a:t>Информация о средней стоимости услуг адвокатов </a:t>
            </a:r>
            <a:r>
              <a:rPr lang="ru-RU" sz="2400" dirty="0" err="1"/>
              <a:t>Алматинской</a:t>
            </a:r>
            <a:r>
              <a:rPr lang="ru-RU" sz="2400" dirty="0"/>
              <a:t> городской коллегии адвокатов (по видам услуг) за 2019 год по результатам мониторинга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FA98EC5B-4389-4079-BE5F-1BD4830AAF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5304793"/>
              </p:ext>
            </p:extLst>
          </p:nvPr>
        </p:nvGraphicFramePr>
        <p:xfrm>
          <a:off x="0" y="1340644"/>
          <a:ext cx="11299971" cy="55022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6979">
                  <a:extLst>
                    <a:ext uri="{9D8B030D-6E8A-4147-A177-3AD203B41FA5}">
                      <a16:colId xmlns:a16="http://schemas.microsoft.com/office/drawing/2014/main" val="873114501"/>
                    </a:ext>
                  </a:extLst>
                </a:gridCol>
                <a:gridCol w="7238052">
                  <a:extLst>
                    <a:ext uri="{9D8B030D-6E8A-4147-A177-3AD203B41FA5}">
                      <a16:colId xmlns:a16="http://schemas.microsoft.com/office/drawing/2014/main" val="2998411172"/>
                    </a:ext>
                  </a:extLst>
                </a:gridCol>
                <a:gridCol w="3334940">
                  <a:extLst>
                    <a:ext uri="{9D8B030D-6E8A-4147-A177-3AD203B41FA5}">
                      <a16:colId xmlns:a16="http://schemas.microsoft.com/office/drawing/2014/main" val="1296403118"/>
                    </a:ext>
                  </a:extLst>
                </a:gridCol>
              </a:tblGrid>
              <a:tr h="760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№</a:t>
                      </a:r>
                      <a:endParaRPr lang="ru-RU" sz="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Вид юридической помощи, </a:t>
                      </a:r>
                      <a:endParaRPr lang="ru-RU" sz="105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оказываемой адвокатом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Средний размер стоимости вида юридической помощи, оказываемой адвокатом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(тенге)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 anchor="ctr"/>
                </a:tc>
                <a:extLst>
                  <a:ext uri="{0D108BD9-81ED-4DB2-BD59-A6C34878D82A}">
                    <a16:rowId xmlns:a16="http://schemas.microsoft.com/office/drawing/2014/main" val="2498478293"/>
                  </a:ext>
                </a:extLst>
              </a:tr>
              <a:tr h="370354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1.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l" fontAlgn="base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Консультации и справки по правовым вопросам в устной форме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9806</a:t>
                      </a:r>
                      <a:endParaRPr lang="ru-RU" sz="1100" b="1" dirty="0">
                        <a:effectLst/>
                      </a:endParaRP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extLst>
                  <a:ext uri="{0D108BD9-81ED-4DB2-BD59-A6C34878D82A}">
                    <a16:rowId xmlns:a16="http://schemas.microsoft.com/office/drawing/2014/main" val="87081117"/>
                  </a:ext>
                </a:extLst>
              </a:tr>
              <a:tr h="241216">
                <a:tc>
                  <a:txBody>
                    <a:bodyPr/>
                    <a:lstStyle/>
                    <a:p>
                      <a:pPr algn="just" fontAlgn="base"/>
                      <a:r>
                        <a:rPr lang="ru-RU" sz="600">
                          <a:effectLst/>
                        </a:rPr>
                        <a:t>2.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dirty="0">
                          <a:effectLst/>
                        </a:rPr>
                        <a:t>Консультации и справки по правовым вопросам в письменной форме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28810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extLst>
                  <a:ext uri="{0D108BD9-81ED-4DB2-BD59-A6C34878D82A}">
                    <a16:rowId xmlns:a16="http://schemas.microsoft.com/office/drawing/2014/main" val="1631047669"/>
                  </a:ext>
                </a:extLst>
              </a:tr>
              <a:tr h="284523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3.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l" fontAlgn="base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Составление заявления, жалобы, ходатайства и других документов правового характера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33907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extLst>
                  <a:ext uri="{0D108BD9-81ED-4DB2-BD59-A6C34878D82A}">
                    <a16:rowId xmlns:a16="http://schemas.microsoft.com/office/drawing/2014/main" val="3508059822"/>
                  </a:ext>
                </a:extLst>
              </a:tr>
              <a:tr h="241216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4.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l" fontAlgn="base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Участие в качестве представителя клиента в гражданском судопроизводстве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224559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extLst>
                  <a:ext uri="{0D108BD9-81ED-4DB2-BD59-A6C34878D82A}">
                    <a16:rowId xmlns:a16="http://schemas.microsoft.com/office/drawing/2014/main" val="3456651702"/>
                  </a:ext>
                </a:extLst>
              </a:tr>
              <a:tr h="241216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5. 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l" fontAlgn="base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Участие в качестве защитника или представителя клиента в уголовном  судопроизводстве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381548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extLst>
                  <a:ext uri="{0D108BD9-81ED-4DB2-BD59-A6C34878D82A}">
                    <a16:rowId xmlns:a16="http://schemas.microsoft.com/office/drawing/2014/main" val="1355445056"/>
                  </a:ext>
                </a:extLst>
              </a:tr>
              <a:tr h="370354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6.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l" fontAlgn="base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Участие в качестве защитника или представителя клиента в административном судопроизводстве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</a:endParaRP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158792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extLst>
                  <a:ext uri="{0D108BD9-81ED-4DB2-BD59-A6C34878D82A}">
                    <a16:rowId xmlns:a16="http://schemas.microsoft.com/office/drawing/2014/main" val="2600897514"/>
                  </a:ext>
                </a:extLst>
              </a:tr>
              <a:tr h="370354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7.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l" fontAlgn="base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Участие в качестве представителя клиента при проведении медиации, в разбирательстве дел в </a:t>
                      </a: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арбитраже</a:t>
                      </a:r>
                      <a:r>
                        <a:rPr lang="ru-RU" sz="1200" dirty="0">
                          <a:effectLst/>
                        </a:rPr>
                        <a:t> и иных органах разрешения споров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</a:endParaRP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152686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extLst>
                  <a:ext uri="{0D108BD9-81ED-4DB2-BD59-A6C34878D82A}">
                    <a16:rowId xmlns:a16="http://schemas.microsoft.com/office/drawing/2014/main" val="2549126957"/>
                  </a:ext>
                </a:extLst>
              </a:tr>
              <a:tr h="370354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8.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l" fontAlgn="base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Представление интересов клиента в государственных органах, общественных объединениях и иных организациях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</a:endParaRP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137006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extLst>
                  <a:ext uri="{0D108BD9-81ED-4DB2-BD59-A6C34878D82A}">
                    <a16:rowId xmlns:a16="http://schemas.microsoft.com/office/drawing/2014/main" val="2966387849"/>
                  </a:ext>
                </a:extLst>
              </a:tr>
              <a:tr h="1326694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9.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l" fontAlgn="base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Представление интересов клиента в государственных органах, судах и правоохранительных органах иностранных государств, международных судебных органах, негосударственных органах иностранных государств, если иное не установлено законодательством иностранных государств, уставными документами международных судебных органов и иных международных организаций или международными договорами, ратифицированными Республикой Казахстан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</a:endParaRP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404483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extLst>
                  <a:ext uri="{0D108BD9-81ED-4DB2-BD59-A6C34878D82A}">
                    <a16:rowId xmlns:a16="http://schemas.microsoft.com/office/drawing/2014/main" val="1064546169"/>
                  </a:ext>
                </a:extLst>
              </a:tr>
              <a:tr h="370354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10.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l" fontAlgn="base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Участие в качестве представителя клиента в исполнительном производстве, а также при исполнении уголовного наказания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</a:endParaRP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168191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extLst>
                  <a:ext uri="{0D108BD9-81ED-4DB2-BD59-A6C34878D82A}">
                    <a16:rowId xmlns:a16="http://schemas.microsoft.com/office/drawing/2014/main" val="2577584568"/>
                  </a:ext>
                </a:extLst>
              </a:tr>
              <a:tr h="185177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11.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l" fontAlgn="base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Проведение примирительных процедуры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89013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extLst>
                  <a:ext uri="{0D108BD9-81ED-4DB2-BD59-A6C34878D82A}">
                    <a16:rowId xmlns:a16="http://schemas.microsoft.com/office/drawing/2014/main" val="1120631398"/>
                  </a:ext>
                </a:extLst>
              </a:tr>
              <a:tr h="370354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12.</a:t>
                      </a:r>
                      <a:endParaRPr lang="ru-RU" sz="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l" fontAlgn="base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Иная юридическая помощь, не запрещенная законами Республики Казахстан.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</a:endParaRP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11225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9" marR="35999" marT="0" marB="0"/>
                </a:tc>
                <a:extLst>
                  <a:ext uri="{0D108BD9-81ED-4DB2-BD59-A6C34878D82A}">
                    <a16:rowId xmlns:a16="http://schemas.microsoft.com/office/drawing/2014/main" val="17117805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5362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Адвокаты, оказавших КСЮП в 2019 году: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err="1">
                <a:solidFill>
                  <a:schemeClr val="tx1"/>
                </a:solidFill>
              </a:rPr>
              <a:t>Нурмухамбетов</a:t>
            </a:r>
            <a:r>
              <a:rPr lang="ru-RU" dirty="0">
                <a:solidFill>
                  <a:schemeClr val="tx1"/>
                </a:solidFill>
              </a:rPr>
              <a:t> А.А.,</a:t>
            </a:r>
          </a:p>
          <a:p>
            <a:r>
              <a:rPr lang="ru-RU" dirty="0" err="1">
                <a:solidFill>
                  <a:schemeClr val="tx1"/>
                </a:solidFill>
              </a:rPr>
              <a:t>Батырханова</a:t>
            </a:r>
            <a:r>
              <a:rPr lang="ru-RU" dirty="0">
                <a:solidFill>
                  <a:schemeClr val="tx1"/>
                </a:solidFill>
              </a:rPr>
              <a:t> Ж., </a:t>
            </a:r>
          </a:p>
          <a:p>
            <a:r>
              <a:rPr lang="ru-RU" dirty="0">
                <a:solidFill>
                  <a:schemeClr val="tx1"/>
                </a:solidFill>
              </a:rPr>
              <a:t>Волкова М., </a:t>
            </a:r>
          </a:p>
          <a:p>
            <a:r>
              <a:rPr lang="ru-RU" dirty="0" err="1">
                <a:solidFill>
                  <a:schemeClr val="tx1"/>
                </a:solidFill>
              </a:rPr>
              <a:t>Ахметжанов</a:t>
            </a:r>
            <a:r>
              <a:rPr lang="ru-RU" dirty="0">
                <a:solidFill>
                  <a:schemeClr val="tx1"/>
                </a:solidFill>
              </a:rPr>
              <a:t> С.,</a:t>
            </a:r>
          </a:p>
          <a:p>
            <a:r>
              <a:rPr lang="ru-RU" dirty="0" err="1">
                <a:solidFill>
                  <a:schemeClr val="tx1"/>
                </a:solidFill>
              </a:rPr>
              <a:t>Керимбекова</a:t>
            </a:r>
            <a:r>
              <a:rPr lang="ru-RU" dirty="0">
                <a:solidFill>
                  <a:schemeClr val="tx1"/>
                </a:solidFill>
              </a:rPr>
              <a:t> А., </a:t>
            </a:r>
          </a:p>
          <a:p>
            <a:r>
              <a:rPr lang="ru-RU" dirty="0" err="1">
                <a:solidFill>
                  <a:schemeClr val="tx1"/>
                </a:solidFill>
              </a:rPr>
              <a:t>Лопина</a:t>
            </a:r>
            <a:r>
              <a:rPr lang="ru-RU" dirty="0">
                <a:solidFill>
                  <a:schemeClr val="tx1"/>
                </a:solidFill>
              </a:rPr>
              <a:t> Н., </a:t>
            </a:r>
          </a:p>
          <a:p>
            <a:r>
              <a:rPr lang="ru-RU" dirty="0">
                <a:solidFill>
                  <a:schemeClr val="tx1"/>
                </a:solidFill>
              </a:rPr>
              <a:t>Юсупов К, </a:t>
            </a:r>
          </a:p>
          <a:p>
            <a:r>
              <a:rPr lang="ru-RU" dirty="0">
                <a:solidFill>
                  <a:schemeClr val="tx1"/>
                </a:solidFill>
              </a:rPr>
              <a:t>Ахметова Н.М., </a:t>
            </a:r>
          </a:p>
          <a:p>
            <a:r>
              <a:rPr lang="ru-RU" dirty="0">
                <a:solidFill>
                  <a:schemeClr val="tx1"/>
                </a:solidFill>
              </a:rPr>
              <a:t>Идрисов Р.Д.,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err="1">
                <a:solidFill>
                  <a:schemeClr val="tx1"/>
                </a:solidFill>
              </a:rPr>
              <a:t>Кусяпова</a:t>
            </a:r>
            <a:r>
              <a:rPr lang="ru-RU" dirty="0">
                <a:solidFill>
                  <a:schemeClr val="tx1"/>
                </a:solidFill>
              </a:rPr>
              <a:t> Н., </a:t>
            </a:r>
          </a:p>
          <a:p>
            <a:r>
              <a:rPr lang="ru-RU" dirty="0" err="1">
                <a:solidFill>
                  <a:schemeClr val="tx1"/>
                </a:solidFill>
              </a:rPr>
              <a:t>Сабинина</a:t>
            </a:r>
            <a:r>
              <a:rPr lang="ru-RU" dirty="0">
                <a:solidFill>
                  <a:schemeClr val="tx1"/>
                </a:solidFill>
              </a:rPr>
              <a:t> И.А., </a:t>
            </a:r>
          </a:p>
          <a:p>
            <a:r>
              <a:rPr lang="ru-RU" dirty="0" err="1">
                <a:solidFill>
                  <a:schemeClr val="tx1"/>
                </a:solidFill>
              </a:rPr>
              <a:t>Арипова</a:t>
            </a:r>
            <a:r>
              <a:rPr lang="ru-RU" dirty="0">
                <a:solidFill>
                  <a:schemeClr val="tx1"/>
                </a:solidFill>
              </a:rPr>
              <a:t> Ж.З, </a:t>
            </a:r>
          </a:p>
          <a:p>
            <a:r>
              <a:rPr lang="ru-RU" dirty="0" err="1">
                <a:solidFill>
                  <a:schemeClr val="tx1"/>
                </a:solidFill>
              </a:rPr>
              <a:t>Омарбекова</a:t>
            </a:r>
            <a:r>
              <a:rPr lang="ru-RU" dirty="0">
                <a:solidFill>
                  <a:schemeClr val="tx1"/>
                </a:solidFill>
              </a:rPr>
              <a:t> А.Ж., </a:t>
            </a:r>
          </a:p>
          <a:p>
            <a:r>
              <a:rPr lang="ru-RU" dirty="0" err="1">
                <a:solidFill>
                  <a:schemeClr val="tx1"/>
                </a:solidFill>
              </a:rPr>
              <a:t>Айдарханов</a:t>
            </a:r>
            <a:r>
              <a:rPr lang="ru-RU" dirty="0">
                <a:solidFill>
                  <a:schemeClr val="tx1"/>
                </a:solidFill>
              </a:rPr>
              <a:t> А.М., </a:t>
            </a:r>
          </a:p>
          <a:p>
            <a:r>
              <a:rPr lang="ru-RU" dirty="0" err="1">
                <a:solidFill>
                  <a:schemeClr val="tx1"/>
                </a:solidFill>
              </a:rPr>
              <a:t>Ереншиева</a:t>
            </a:r>
            <a:r>
              <a:rPr lang="ru-RU" dirty="0">
                <a:solidFill>
                  <a:schemeClr val="tx1"/>
                </a:solidFill>
              </a:rPr>
              <a:t> Б.С., </a:t>
            </a:r>
          </a:p>
          <a:p>
            <a:r>
              <a:rPr lang="ru-RU" dirty="0" err="1">
                <a:solidFill>
                  <a:schemeClr val="tx1"/>
                </a:solidFill>
              </a:rPr>
              <a:t>Ажигулов</a:t>
            </a:r>
            <a:r>
              <a:rPr lang="ru-RU" dirty="0">
                <a:solidFill>
                  <a:schemeClr val="tx1"/>
                </a:solidFill>
              </a:rPr>
              <a:t> К.Б., </a:t>
            </a:r>
          </a:p>
          <a:p>
            <a:r>
              <a:rPr lang="ru-RU" dirty="0" err="1">
                <a:solidFill>
                  <a:schemeClr val="tx1"/>
                </a:solidFill>
              </a:rPr>
              <a:t>Джаксыбеков</a:t>
            </a:r>
            <a:r>
              <a:rPr lang="ru-RU" dirty="0">
                <a:solidFill>
                  <a:schemeClr val="tx1"/>
                </a:solidFill>
              </a:rPr>
              <a:t> Н.Б., </a:t>
            </a:r>
          </a:p>
          <a:p>
            <a:r>
              <a:rPr lang="ru-RU" dirty="0">
                <a:solidFill>
                  <a:schemeClr val="tx1"/>
                </a:solidFill>
              </a:rPr>
              <a:t>Мусина Г.Ж.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998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За активное участие в деятельности коллегии, направленной на защиту прав адвокатов и корпоративных интересов сообщества, проявленный профессионализм.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22843" y="1825625"/>
            <a:ext cx="9970698" cy="4351338"/>
          </a:xfrm>
        </p:spPr>
        <p:txBody>
          <a:bodyPr/>
          <a:lstStyle/>
          <a:p>
            <a:pPr lvl="0"/>
            <a:r>
              <a:rPr lang="ru-RU" sz="2400" dirty="0" err="1"/>
              <a:t>Гайса</a:t>
            </a:r>
            <a:r>
              <a:rPr lang="ru-RU" sz="2400" dirty="0"/>
              <a:t> </a:t>
            </a:r>
            <a:r>
              <a:rPr lang="ru-RU" sz="2400" dirty="0" err="1"/>
              <a:t>Бауыржан</a:t>
            </a:r>
            <a:r>
              <a:rPr lang="ru-RU" sz="2400" dirty="0"/>
              <a:t> </a:t>
            </a:r>
            <a:r>
              <a:rPr lang="ru-RU" sz="2400" dirty="0" err="1"/>
              <a:t>Оразайулы</a:t>
            </a:r>
            <a:endParaRPr lang="ru-RU" sz="2400" dirty="0"/>
          </a:p>
          <a:p>
            <a:pPr lvl="0"/>
            <a:r>
              <a:rPr lang="ru-RU" sz="2400" dirty="0" err="1"/>
              <a:t>Джумабаева</a:t>
            </a:r>
            <a:r>
              <a:rPr lang="ru-RU" sz="2400" dirty="0"/>
              <a:t> </a:t>
            </a:r>
            <a:r>
              <a:rPr lang="ru-RU" sz="2400" dirty="0" err="1"/>
              <a:t>Маржан</a:t>
            </a:r>
            <a:r>
              <a:rPr lang="ru-RU" sz="2400" dirty="0"/>
              <a:t> </a:t>
            </a:r>
            <a:r>
              <a:rPr lang="ru-RU" sz="2400" dirty="0" err="1"/>
              <a:t>Иманжановна</a:t>
            </a:r>
            <a:endParaRPr lang="ru-RU" sz="2400" dirty="0"/>
          </a:p>
          <a:p>
            <a:pPr lvl="0"/>
            <a:r>
              <a:rPr lang="ru-RU" sz="2400" dirty="0"/>
              <a:t>Григоренко Илья </a:t>
            </a:r>
            <a:r>
              <a:rPr lang="ru-RU" sz="2400" dirty="0" err="1"/>
              <a:t>Владимимрович</a:t>
            </a:r>
            <a:endParaRPr lang="ru-RU" sz="2400" dirty="0"/>
          </a:p>
          <a:p>
            <a:pPr lvl="0"/>
            <a:r>
              <a:rPr lang="ru-RU" sz="2400" dirty="0" err="1"/>
              <a:t>Сабинина</a:t>
            </a:r>
            <a:r>
              <a:rPr lang="ru-RU" sz="2400" dirty="0"/>
              <a:t> Ирина Александровна</a:t>
            </a:r>
          </a:p>
          <a:p>
            <a:pPr lvl="0"/>
            <a:r>
              <a:rPr lang="ru-RU" sz="2400" dirty="0" err="1"/>
              <a:t>Ватаев</a:t>
            </a:r>
            <a:r>
              <a:rPr lang="ru-RU" sz="2400" dirty="0"/>
              <a:t> Сергей Юрьевич</a:t>
            </a:r>
          </a:p>
          <a:p>
            <a:pPr lvl="0"/>
            <a:r>
              <a:rPr lang="ru-RU" sz="2400" dirty="0" err="1"/>
              <a:t>Турамшев</a:t>
            </a:r>
            <a:r>
              <a:rPr lang="ru-RU" sz="2400" dirty="0"/>
              <a:t> Владимир Ильич</a:t>
            </a:r>
          </a:p>
          <a:p>
            <a:pPr lvl="0"/>
            <a:r>
              <a:rPr lang="ru-RU" sz="2400" dirty="0"/>
              <a:t>Цзин Надежда Михайловна</a:t>
            </a:r>
          </a:p>
          <a:p>
            <a:pPr lvl="0"/>
            <a:r>
              <a:rPr lang="ru-RU" sz="2400" dirty="0" err="1"/>
              <a:t>Мадатов</a:t>
            </a:r>
            <a:r>
              <a:rPr lang="ru-RU" sz="2400" dirty="0"/>
              <a:t> </a:t>
            </a:r>
            <a:r>
              <a:rPr lang="ru-RU" sz="2400" dirty="0" err="1"/>
              <a:t>Тахир</a:t>
            </a:r>
            <a:r>
              <a:rPr lang="ru-RU" sz="2400" dirty="0"/>
              <a:t> </a:t>
            </a:r>
            <a:r>
              <a:rPr lang="ru-RU" sz="2400" dirty="0" err="1"/>
              <a:t>Ахмедович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2224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7718" y="114090"/>
            <a:ext cx="9692640" cy="1325562"/>
          </a:xfrm>
        </p:spPr>
        <p:txBody>
          <a:bodyPr>
            <a:noAutofit/>
          </a:bodyPr>
          <a:lstStyle/>
          <a:p>
            <a:r>
              <a:rPr lang="ru-RU" sz="2000" dirty="0"/>
              <a:t>За активную гражданскую позицию, поддержание корпоративного духа, участие в защите профессиональных прав адвокатов» награждены адвокаты, участвующих в судах, правоохранительных органах по защите прав наших коллег</a:t>
            </a: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45CC5848-93C5-4BC1-A5B4-5C3FA6C58F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7718" y="1526796"/>
            <a:ext cx="2881159" cy="5217114"/>
          </a:xfrm>
        </p:spPr>
        <p:txBody>
          <a:bodyPr>
            <a:normAutofit fontScale="55000" lnSpcReduction="20000"/>
          </a:bodyPr>
          <a:lstStyle/>
          <a:p>
            <a:pPr marL="144000" lvl="0">
              <a:spcBef>
                <a:spcPts val="600"/>
              </a:spcBef>
            </a:pPr>
            <a:r>
              <a:rPr lang="kk-KZ" dirty="0">
                <a:solidFill>
                  <a:schemeClr val="tx1"/>
                </a:solidFill>
              </a:rPr>
              <a:t>Алимбаев Искандер Муханович  </a:t>
            </a:r>
            <a:endParaRPr lang="ru-RU" dirty="0">
              <a:solidFill>
                <a:schemeClr val="tx1"/>
              </a:solidFill>
            </a:endParaRPr>
          </a:p>
          <a:p>
            <a:pPr marL="144000" lvl="0">
              <a:spcBef>
                <a:spcPts val="600"/>
              </a:spcBef>
            </a:pPr>
            <a:r>
              <a:rPr lang="kk-KZ" dirty="0">
                <a:solidFill>
                  <a:schemeClr val="tx1"/>
                </a:solidFill>
              </a:rPr>
              <a:t>Амитов Муратхожа Шарапханович</a:t>
            </a:r>
            <a:endParaRPr lang="ru-RU" dirty="0">
              <a:solidFill>
                <a:schemeClr val="tx1"/>
              </a:solidFill>
            </a:endParaRPr>
          </a:p>
          <a:p>
            <a:pPr marL="144000" lvl="0">
              <a:spcBef>
                <a:spcPts val="600"/>
              </a:spcBef>
            </a:pPr>
            <a:r>
              <a:rPr lang="kk-KZ" dirty="0">
                <a:solidFill>
                  <a:schemeClr val="tx1"/>
                </a:solidFill>
              </a:rPr>
              <a:t>Байкенов Азамат Игиликович </a:t>
            </a:r>
            <a:endParaRPr lang="ru-RU" dirty="0">
              <a:solidFill>
                <a:schemeClr val="tx1"/>
              </a:solidFill>
            </a:endParaRPr>
          </a:p>
          <a:p>
            <a:pPr marL="144000" lvl="0">
              <a:spcBef>
                <a:spcPts val="600"/>
              </a:spcBef>
            </a:pPr>
            <a:r>
              <a:rPr lang="ru-RU" dirty="0" err="1">
                <a:solidFill>
                  <a:schemeClr val="tx1"/>
                </a:solidFill>
              </a:rPr>
              <a:t>Уразбахова</a:t>
            </a:r>
            <a:r>
              <a:rPr lang="ru-RU" dirty="0">
                <a:solidFill>
                  <a:schemeClr val="tx1"/>
                </a:solidFill>
              </a:rPr>
              <a:t> Жанна </a:t>
            </a:r>
            <a:r>
              <a:rPr lang="ru-RU" dirty="0" err="1">
                <a:solidFill>
                  <a:schemeClr val="tx1"/>
                </a:solidFill>
              </a:rPr>
              <a:t>Мухамадиевна</a:t>
            </a:r>
            <a:r>
              <a:rPr lang="ru-RU" dirty="0">
                <a:solidFill>
                  <a:schemeClr val="tx1"/>
                </a:solidFill>
              </a:rPr>
              <a:t>  </a:t>
            </a:r>
          </a:p>
          <a:p>
            <a:pPr marL="144000" lvl="0">
              <a:spcBef>
                <a:spcPts val="600"/>
              </a:spcBef>
            </a:pPr>
            <a:r>
              <a:rPr lang="ru-RU" dirty="0" err="1">
                <a:solidFill>
                  <a:schemeClr val="tx1"/>
                </a:solidFill>
              </a:rPr>
              <a:t>Тусупова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Асем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Мэлсовна</a:t>
            </a:r>
            <a:r>
              <a:rPr lang="ru-RU" dirty="0">
                <a:solidFill>
                  <a:schemeClr val="tx1"/>
                </a:solidFill>
              </a:rPr>
              <a:t>      </a:t>
            </a:r>
          </a:p>
          <a:p>
            <a:pPr marL="144000" lvl="0">
              <a:spcBef>
                <a:spcPts val="600"/>
              </a:spcBef>
            </a:pPr>
            <a:r>
              <a:rPr lang="ru-RU" dirty="0">
                <a:solidFill>
                  <a:schemeClr val="tx1"/>
                </a:solidFill>
              </a:rPr>
              <a:t>Пан Игорь Владимирович   </a:t>
            </a:r>
          </a:p>
          <a:p>
            <a:pPr marL="144000" lvl="0">
              <a:spcBef>
                <a:spcPts val="600"/>
              </a:spcBef>
            </a:pPr>
            <a:r>
              <a:rPr lang="ru-RU" dirty="0" err="1">
                <a:solidFill>
                  <a:schemeClr val="tx1"/>
                </a:solidFill>
              </a:rPr>
              <a:t>Арипова</a:t>
            </a:r>
            <a:r>
              <a:rPr lang="ru-RU" dirty="0">
                <a:solidFill>
                  <a:schemeClr val="tx1"/>
                </a:solidFill>
              </a:rPr>
              <a:t> Жанна </a:t>
            </a:r>
            <a:r>
              <a:rPr lang="ru-RU" dirty="0" err="1">
                <a:solidFill>
                  <a:schemeClr val="tx1"/>
                </a:solidFill>
              </a:rPr>
              <a:t>Зауытовна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marL="144000" lvl="0">
              <a:spcBef>
                <a:spcPts val="600"/>
              </a:spcBef>
            </a:pPr>
            <a:r>
              <a:rPr lang="ru-RU" dirty="0" err="1">
                <a:solidFill>
                  <a:schemeClr val="tx1"/>
                </a:solidFill>
              </a:rPr>
              <a:t>Сартин</a:t>
            </a:r>
            <a:r>
              <a:rPr lang="ru-RU" dirty="0">
                <a:solidFill>
                  <a:schemeClr val="tx1"/>
                </a:solidFill>
              </a:rPr>
              <a:t> Евгений Владимирович</a:t>
            </a:r>
          </a:p>
          <a:p>
            <a:pPr marL="144000" lvl="0">
              <a:spcBef>
                <a:spcPts val="600"/>
              </a:spcBef>
            </a:pPr>
            <a:r>
              <a:rPr lang="ru-RU" dirty="0">
                <a:solidFill>
                  <a:schemeClr val="tx1"/>
                </a:solidFill>
              </a:rPr>
              <a:t>Керимова </a:t>
            </a:r>
            <a:r>
              <a:rPr lang="ru-RU" dirty="0" err="1">
                <a:solidFill>
                  <a:schemeClr val="tx1"/>
                </a:solidFill>
              </a:rPr>
              <a:t>Рэна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Вагифгызы</a:t>
            </a:r>
            <a:r>
              <a:rPr lang="ru-RU" dirty="0">
                <a:solidFill>
                  <a:schemeClr val="tx1"/>
                </a:solidFill>
              </a:rPr>
              <a:t>    </a:t>
            </a:r>
          </a:p>
          <a:p>
            <a:pPr marL="144000" lvl="0">
              <a:spcBef>
                <a:spcPts val="600"/>
              </a:spcBef>
            </a:pPr>
            <a:r>
              <a:rPr lang="ru-RU" dirty="0">
                <a:solidFill>
                  <a:schemeClr val="tx1"/>
                </a:solidFill>
              </a:rPr>
              <a:t>Юсупов Камбар </a:t>
            </a:r>
            <a:r>
              <a:rPr lang="ru-RU" dirty="0" err="1">
                <a:solidFill>
                  <a:schemeClr val="tx1"/>
                </a:solidFill>
              </a:rPr>
              <a:t>Наримович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marL="144000" lvl="0">
              <a:spcBef>
                <a:spcPts val="600"/>
              </a:spcBef>
            </a:pPr>
            <a:r>
              <a:rPr lang="kk-KZ" dirty="0">
                <a:solidFill>
                  <a:schemeClr val="tx1"/>
                </a:solidFill>
              </a:rPr>
              <a:t>Сулейменова Гульнар Жахановна  </a:t>
            </a:r>
            <a:endParaRPr lang="ru-RU" dirty="0">
              <a:solidFill>
                <a:schemeClr val="tx1"/>
              </a:solidFill>
            </a:endParaRPr>
          </a:p>
          <a:p>
            <a:pPr marL="144000" lvl="0">
              <a:spcBef>
                <a:spcPts val="600"/>
              </a:spcBef>
            </a:pPr>
            <a:r>
              <a:rPr lang="kk-KZ" dirty="0">
                <a:solidFill>
                  <a:schemeClr val="tx1"/>
                </a:solidFill>
              </a:rPr>
              <a:t>Сван Мариана Мұратқызы </a:t>
            </a:r>
            <a:endParaRPr lang="ru-RU" dirty="0">
              <a:solidFill>
                <a:schemeClr val="tx1"/>
              </a:solidFill>
            </a:endParaRPr>
          </a:p>
          <a:p>
            <a:pPr marL="144000" lvl="0">
              <a:spcBef>
                <a:spcPts val="600"/>
              </a:spcBef>
            </a:pPr>
            <a:r>
              <a:rPr lang="kk-KZ" dirty="0">
                <a:solidFill>
                  <a:schemeClr val="tx1"/>
                </a:solidFill>
              </a:rPr>
              <a:t>Тусупбекова Гулайдар Капаркулкызы</a:t>
            </a:r>
            <a:endParaRPr lang="ru-RU" dirty="0">
              <a:solidFill>
                <a:schemeClr val="tx1"/>
              </a:solidFill>
            </a:endParaRPr>
          </a:p>
          <a:p>
            <a:pPr marL="144000" lvl="0">
              <a:spcBef>
                <a:spcPts val="600"/>
              </a:spcBef>
            </a:pPr>
            <a:r>
              <a:rPr lang="kk-KZ" dirty="0">
                <a:solidFill>
                  <a:schemeClr val="tx1"/>
                </a:solidFill>
              </a:rPr>
              <a:t>Сатынбеков Данияр Аскарович   </a:t>
            </a:r>
            <a:endParaRPr lang="ru-RU" dirty="0">
              <a:solidFill>
                <a:schemeClr val="tx1"/>
              </a:solidFill>
            </a:endParaRPr>
          </a:p>
          <a:p>
            <a:pPr marL="144000" lvl="0">
              <a:spcBef>
                <a:spcPts val="600"/>
              </a:spcBef>
            </a:pPr>
            <a:r>
              <a:rPr lang="kk-KZ" dirty="0">
                <a:solidFill>
                  <a:schemeClr val="tx1"/>
                </a:solidFill>
              </a:rPr>
              <a:t>Кадырбекова Бахытгуль Узакбаевна</a:t>
            </a:r>
            <a:endParaRPr lang="ru-RU" dirty="0">
              <a:solidFill>
                <a:schemeClr val="tx1"/>
              </a:solidFill>
            </a:endParaRPr>
          </a:p>
          <a:p>
            <a:pPr marL="144000" lvl="0">
              <a:spcBef>
                <a:spcPts val="600"/>
              </a:spcBef>
            </a:pPr>
            <a:r>
              <a:rPr lang="kk-KZ" dirty="0">
                <a:solidFill>
                  <a:schemeClr val="tx1"/>
                </a:solidFill>
              </a:rPr>
              <a:t>Жанбаев Мурат Акынович </a:t>
            </a:r>
            <a:endParaRPr lang="ru-RU" dirty="0">
              <a:solidFill>
                <a:schemeClr val="tx1"/>
              </a:solidFill>
            </a:endParaRPr>
          </a:p>
          <a:p>
            <a:pPr marL="144000" lvl="0">
              <a:spcBef>
                <a:spcPts val="600"/>
              </a:spcBef>
            </a:pPr>
            <a:r>
              <a:rPr lang="kk-KZ" dirty="0">
                <a:solidFill>
                  <a:schemeClr val="tx1"/>
                </a:solidFill>
              </a:rPr>
              <a:t>Кусяпова Надежда Валерьевна</a:t>
            </a:r>
            <a:r>
              <a:rPr lang="kk-KZ" b="1" dirty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marL="144000" lvl="0">
              <a:spcBef>
                <a:spcPts val="600"/>
              </a:spcBef>
            </a:pPr>
            <a:r>
              <a:rPr lang="kk-KZ" dirty="0">
                <a:solidFill>
                  <a:schemeClr val="tx1"/>
                </a:solidFill>
              </a:rPr>
              <a:t>Андронова Нелли Геннадьевна</a:t>
            </a:r>
            <a:endParaRPr lang="ru-RU" dirty="0">
              <a:solidFill>
                <a:schemeClr val="tx1"/>
              </a:solidFill>
            </a:endParaRPr>
          </a:p>
          <a:p>
            <a:pPr marL="144000" lvl="0">
              <a:spcBef>
                <a:spcPts val="600"/>
              </a:spcBef>
            </a:pPr>
            <a:r>
              <a:rPr lang="kk-KZ" dirty="0">
                <a:solidFill>
                  <a:schemeClr val="tx1"/>
                </a:solidFill>
              </a:rPr>
              <a:t>Рахман  Алмас Тынысбекұлы  </a:t>
            </a:r>
            <a:endParaRPr lang="ru-RU" dirty="0">
              <a:solidFill>
                <a:schemeClr val="tx1"/>
              </a:solidFill>
            </a:endParaRPr>
          </a:p>
          <a:p>
            <a:pPr marL="144000" lvl="0">
              <a:spcBef>
                <a:spcPts val="600"/>
              </a:spcBef>
            </a:pPr>
            <a:r>
              <a:rPr lang="kk-KZ" dirty="0">
                <a:solidFill>
                  <a:schemeClr val="tx1"/>
                </a:solidFill>
              </a:rPr>
              <a:t>Жигаленок Елена Лаврентиевна </a:t>
            </a:r>
            <a:endParaRPr lang="ru-RU" dirty="0">
              <a:solidFill>
                <a:schemeClr val="tx1"/>
              </a:solidFill>
            </a:endParaRPr>
          </a:p>
          <a:p>
            <a:pPr marL="144000" lvl="0">
              <a:spcBef>
                <a:spcPts val="600"/>
              </a:spcBef>
            </a:pPr>
            <a:r>
              <a:rPr lang="ru-RU" dirty="0">
                <a:solidFill>
                  <a:schemeClr val="tx1"/>
                </a:solidFill>
              </a:rPr>
              <a:t>Байгазина Гульнар </a:t>
            </a:r>
            <a:r>
              <a:rPr lang="ru-RU" dirty="0" err="1">
                <a:solidFill>
                  <a:schemeClr val="tx1"/>
                </a:solidFill>
              </a:rPr>
              <a:t>Бакировна</a:t>
            </a:r>
            <a:endParaRPr lang="ru-RU" dirty="0">
              <a:solidFill>
                <a:schemeClr val="tx1"/>
              </a:solidFill>
            </a:endParaRPr>
          </a:p>
          <a:p>
            <a:pPr marL="144000">
              <a:spcBef>
                <a:spcPts val="600"/>
              </a:spcBef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Объект 10">
            <a:extLst>
              <a:ext uri="{FF2B5EF4-FFF2-40B4-BE49-F238E27FC236}">
                <a16:creationId xmlns:a16="http://schemas.microsoft.com/office/drawing/2014/main" id="{EE85B406-8069-40A6-94E3-B3EE4B0712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8877" y="1526795"/>
            <a:ext cx="2881159" cy="5217114"/>
          </a:xfrm>
        </p:spPr>
        <p:txBody>
          <a:bodyPr>
            <a:normAutofit fontScale="55000" lnSpcReduction="20000"/>
          </a:bodyPr>
          <a:lstStyle/>
          <a:p>
            <a:pPr lvl="0">
              <a:spcBef>
                <a:spcPts val="600"/>
              </a:spcBef>
            </a:pPr>
            <a:r>
              <a:rPr lang="ru-RU" dirty="0" err="1">
                <a:solidFill>
                  <a:schemeClr val="tx1"/>
                </a:solidFill>
              </a:rPr>
              <a:t>Шикетаева</a:t>
            </a:r>
            <a:r>
              <a:rPr lang="ru-RU" dirty="0">
                <a:solidFill>
                  <a:schemeClr val="tx1"/>
                </a:solidFill>
              </a:rPr>
              <a:t> Шолпан </a:t>
            </a:r>
            <a:r>
              <a:rPr lang="ru-RU" dirty="0" err="1">
                <a:solidFill>
                  <a:schemeClr val="tx1"/>
                </a:solidFill>
              </a:rPr>
              <a:t>Амангелдыевна</a:t>
            </a:r>
            <a:r>
              <a:rPr lang="ru-RU" dirty="0">
                <a:solidFill>
                  <a:schemeClr val="tx1"/>
                </a:solidFill>
              </a:rPr>
              <a:t>  </a:t>
            </a:r>
          </a:p>
          <a:p>
            <a:pPr lvl="0">
              <a:spcBef>
                <a:spcPts val="600"/>
              </a:spcBef>
            </a:pPr>
            <a:r>
              <a:rPr lang="ru-RU" dirty="0">
                <a:solidFill>
                  <a:schemeClr val="tx1"/>
                </a:solidFill>
              </a:rPr>
              <a:t>Сорокин Валерий Владимирович </a:t>
            </a:r>
          </a:p>
          <a:p>
            <a:pPr lvl="0">
              <a:spcBef>
                <a:spcPts val="600"/>
              </a:spcBef>
            </a:pPr>
            <a:r>
              <a:rPr lang="ru-RU" dirty="0">
                <a:solidFill>
                  <a:schemeClr val="tx1"/>
                </a:solidFill>
              </a:rPr>
              <a:t>Веретельникова Анна Борисовна   </a:t>
            </a:r>
          </a:p>
          <a:p>
            <a:pPr lvl="0">
              <a:spcBef>
                <a:spcPts val="600"/>
              </a:spcBef>
            </a:pPr>
            <a:r>
              <a:rPr lang="ru-RU" dirty="0">
                <a:solidFill>
                  <a:schemeClr val="tx1"/>
                </a:solidFill>
              </a:rPr>
              <a:t>Идрисов Равиль </a:t>
            </a:r>
            <a:r>
              <a:rPr lang="ru-RU" dirty="0" err="1">
                <a:solidFill>
                  <a:schemeClr val="tx1"/>
                </a:solidFill>
              </a:rPr>
              <a:t>Дамирович</a:t>
            </a:r>
            <a:r>
              <a:rPr lang="ru-RU" dirty="0">
                <a:solidFill>
                  <a:schemeClr val="tx1"/>
                </a:solidFill>
              </a:rPr>
              <a:t>      </a:t>
            </a:r>
          </a:p>
          <a:p>
            <a:pPr lvl="0">
              <a:spcBef>
                <a:spcPts val="600"/>
              </a:spcBef>
            </a:pPr>
            <a:r>
              <a:rPr lang="ru-RU" dirty="0" err="1">
                <a:solidFill>
                  <a:schemeClr val="tx1"/>
                </a:solidFill>
              </a:rPr>
              <a:t>Есламгалиева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Анар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Мухадесовна</a:t>
            </a:r>
            <a:r>
              <a:rPr lang="ru-RU" dirty="0">
                <a:solidFill>
                  <a:schemeClr val="tx1"/>
                </a:solidFill>
              </a:rPr>
              <a:t>   </a:t>
            </a:r>
          </a:p>
          <a:p>
            <a:pPr lvl="0">
              <a:spcBef>
                <a:spcPts val="600"/>
              </a:spcBef>
            </a:pPr>
            <a:r>
              <a:rPr lang="ru-RU" dirty="0" err="1">
                <a:solidFill>
                  <a:schemeClr val="tx1"/>
                </a:solidFill>
              </a:rPr>
              <a:t>Кусаинова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Назкен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Тургунбаевна</a:t>
            </a:r>
            <a:r>
              <a:rPr lang="ru-RU" dirty="0">
                <a:solidFill>
                  <a:schemeClr val="tx1"/>
                </a:solidFill>
              </a:rPr>
              <a:t>    </a:t>
            </a:r>
          </a:p>
          <a:p>
            <a:pPr lvl="0">
              <a:spcBef>
                <a:spcPts val="600"/>
              </a:spcBef>
            </a:pPr>
            <a:r>
              <a:rPr lang="ru-RU" dirty="0" err="1">
                <a:solidFill>
                  <a:schemeClr val="tx1"/>
                </a:solidFill>
              </a:rPr>
              <a:t>Эпова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Никара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Абишевна</a:t>
            </a:r>
            <a:endParaRPr lang="ru-RU" dirty="0">
              <a:solidFill>
                <a:schemeClr val="tx1"/>
              </a:solidFill>
            </a:endParaRPr>
          </a:p>
          <a:p>
            <a:pPr lvl="0">
              <a:spcBef>
                <a:spcPts val="600"/>
              </a:spcBef>
            </a:pPr>
            <a:r>
              <a:rPr lang="ru-RU" dirty="0">
                <a:solidFill>
                  <a:schemeClr val="tx1"/>
                </a:solidFill>
              </a:rPr>
              <a:t>Шуба Людмила Николаевна           </a:t>
            </a:r>
          </a:p>
          <a:p>
            <a:pPr lvl="0">
              <a:spcBef>
                <a:spcPts val="600"/>
              </a:spcBef>
            </a:pPr>
            <a:r>
              <a:rPr lang="ru-RU" dirty="0">
                <a:solidFill>
                  <a:schemeClr val="tx1"/>
                </a:solidFill>
              </a:rPr>
              <a:t>Ахметова Наталья Михайловна      </a:t>
            </a:r>
          </a:p>
          <a:p>
            <a:pPr lvl="0">
              <a:spcBef>
                <a:spcPts val="600"/>
              </a:spcBef>
            </a:pPr>
            <a:r>
              <a:rPr lang="ru-RU" dirty="0" err="1">
                <a:solidFill>
                  <a:schemeClr val="tx1"/>
                </a:solidFill>
              </a:rPr>
              <a:t>Низамединова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Турахан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Абдрахмановна</a:t>
            </a:r>
            <a:endParaRPr lang="ru-RU" dirty="0">
              <a:solidFill>
                <a:schemeClr val="tx1"/>
              </a:solidFill>
            </a:endParaRPr>
          </a:p>
          <a:p>
            <a:pPr lvl="0">
              <a:spcBef>
                <a:spcPts val="600"/>
              </a:spcBef>
            </a:pPr>
            <a:r>
              <a:rPr lang="ru-RU" dirty="0">
                <a:solidFill>
                  <a:schemeClr val="tx1"/>
                </a:solidFill>
              </a:rPr>
              <a:t>Назханов Таир </a:t>
            </a:r>
            <a:r>
              <a:rPr lang="ru-RU" dirty="0" err="1">
                <a:solidFill>
                  <a:schemeClr val="tx1"/>
                </a:solidFill>
              </a:rPr>
              <a:t>Кузекович</a:t>
            </a:r>
            <a:r>
              <a:rPr lang="ru-RU" dirty="0">
                <a:solidFill>
                  <a:schemeClr val="tx1"/>
                </a:solidFill>
              </a:rPr>
              <a:t>     </a:t>
            </a:r>
          </a:p>
          <a:p>
            <a:pPr lvl="0">
              <a:spcBef>
                <a:spcPts val="600"/>
              </a:spcBef>
            </a:pPr>
            <a:r>
              <a:rPr lang="ru-RU" dirty="0">
                <a:solidFill>
                  <a:schemeClr val="tx1"/>
                </a:solidFill>
              </a:rPr>
              <a:t>Кирильченко Наталья Алексеевна  </a:t>
            </a:r>
          </a:p>
          <a:p>
            <a:pPr lvl="0">
              <a:spcBef>
                <a:spcPts val="600"/>
              </a:spcBef>
            </a:pPr>
            <a:r>
              <a:rPr lang="kk-KZ" dirty="0">
                <a:solidFill>
                  <a:schemeClr val="tx1"/>
                </a:solidFill>
              </a:rPr>
              <a:t>Космуратова Айжан Сарыбековна </a:t>
            </a:r>
            <a:endParaRPr lang="ru-RU" dirty="0">
              <a:solidFill>
                <a:schemeClr val="tx1"/>
              </a:solidFill>
            </a:endParaRPr>
          </a:p>
          <a:p>
            <a:pPr lvl="0">
              <a:spcBef>
                <a:spcPts val="600"/>
              </a:spcBef>
            </a:pPr>
            <a:r>
              <a:rPr lang="kk-KZ" dirty="0">
                <a:solidFill>
                  <a:schemeClr val="tx1"/>
                </a:solidFill>
              </a:rPr>
              <a:t>Боханова Эльвира Гатаугалиевна  </a:t>
            </a:r>
            <a:endParaRPr lang="ru-RU" dirty="0">
              <a:solidFill>
                <a:schemeClr val="tx1"/>
              </a:solidFill>
            </a:endParaRPr>
          </a:p>
          <a:p>
            <a:pPr lvl="0">
              <a:spcBef>
                <a:spcPts val="600"/>
              </a:spcBef>
            </a:pPr>
            <a:r>
              <a:rPr lang="kk-KZ" dirty="0">
                <a:solidFill>
                  <a:schemeClr val="tx1"/>
                </a:solidFill>
              </a:rPr>
              <a:t>Рамазанов Кайрат Талгатбекович      </a:t>
            </a:r>
            <a:endParaRPr lang="ru-RU" dirty="0">
              <a:solidFill>
                <a:schemeClr val="tx1"/>
              </a:solidFill>
            </a:endParaRPr>
          </a:p>
          <a:p>
            <a:pPr lvl="0">
              <a:spcBef>
                <a:spcPts val="600"/>
              </a:spcBef>
            </a:pPr>
            <a:r>
              <a:rPr lang="kk-KZ" dirty="0">
                <a:solidFill>
                  <a:schemeClr val="tx1"/>
                </a:solidFill>
              </a:rPr>
              <a:t>Дюжиков Юрий Алексеевич    </a:t>
            </a:r>
            <a:endParaRPr lang="ru-RU" dirty="0">
              <a:solidFill>
                <a:schemeClr val="tx1"/>
              </a:solidFill>
            </a:endParaRPr>
          </a:p>
          <a:p>
            <a:pPr lvl="0">
              <a:spcBef>
                <a:spcPts val="600"/>
              </a:spcBef>
            </a:pPr>
            <a:r>
              <a:rPr lang="ru-RU" dirty="0" err="1">
                <a:solidFill>
                  <a:schemeClr val="tx1"/>
                </a:solidFill>
              </a:rPr>
              <a:t>Усипбеков</a:t>
            </a:r>
            <a:r>
              <a:rPr lang="ru-RU" dirty="0">
                <a:solidFill>
                  <a:schemeClr val="tx1"/>
                </a:solidFill>
              </a:rPr>
              <a:t> Марат </a:t>
            </a:r>
            <a:r>
              <a:rPr lang="ru-RU" dirty="0" err="1">
                <a:solidFill>
                  <a:schemeClr val="tx1"/>
                </a:solidFill>
              </a:rPr>
              <a:t>Жакипбекович</a:t>
            </a:r>
            <a:endParaRPr lang="ru-RU" dirty="0">
              <a:solidFill>
                <a:schemeClr val="tx1"/>
              </a:solidFill>
            </a:endParaRPr>
          </a:p>
          <a:p>
            <a:pPr lvl="0">
              <a:spcBef>
                <a:spcPts val="600"/>
              </a:spcBef>
            </a:pPr>
            <a:r>
              <a:rPr lang="ru-RU" dirty="0" err="1">
                <a:solidFill>
                  <a:schemeClr val="tx1"/>
                </a:solidFill>
              </a:rPr>
              <a:t>Баймагамбетова</a:t>
            </a:r>
            <a:r>
              <a:rPr lang="ru-RU" dirty="0">
                <a:solidFill>
                  <a:schemeClr val="tx1"/>
                </a:solidFill>
              </a:rPr>
              <a:t>  Айгуль </a:t>
            </a:r>
            <a:r>
              <a:rPr lang="ru-RU" dirty="0" err="1">
                <a:solidFill>
                  <a:schemeClr val="tx1"/>
                </a:solidFill>
              </a:rPr>
              <a:t>Балтабековна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lvl="0">
              <a:spcBef>
                <a:spcPts val="600"/>
              </a:spcBef>
            </a:pPr>
            <a:r>
              <a:rPr lang="kk-KZ" dirty="0">
                <a:solidFill>
                  <a:schemeClr val="tx1"/>
                </a:solidFill>
              </a:rPr>
              <a:t>Макұл Исатай Кәрімұлы </a:t>
            </a:r>
            <a:endParaRPr lang="ru-RU" dirty="0">
              <a:solidFill>
                <a:schemeClr val="tx1"/>
              </a:solidFill>
            </a:endParaRPr>
          </a:p>
          <a:p>
            <a:pPr lvl="0">
              <a:spcBef>
                <a:spcPts val="600"/>
              </a:spcBef>
            </a:pPr>
            <a:r>
              <a:rPr lang="ru-RU" dirty="0" err="1">
                <a:solidFill>
                  <a:schemeClr val="tx1"/>
                </a:solidFill>
              </a:rPr>
              <a:t>Утебеков</a:t>
            </a:r>
            <a:r>
              <a:rPr lang="ru-RU" dirty="0">
                <a:solidFill>
                  <a:schemeClr val="tx1"/>
                </a:solidFill>
              </a:rPr>
              <a:t> Джохар </a:t>
            </a:r>
            <a:r>
              <a:rPr lang="ru-RU" dirty="0" err="1">
                <a:solidFill>
                  <a:schemeClr val="tx1"/>
                </a:solidFill>
              </a:rPr>
              <a:t>Нургазизович</a:t>
            </a:r>
            <a:r>
              <a:rPr lang="ru-RU" dirty="0">
                <a:solidFill>
                  <a:schemeClr val="tx1"/>
                </a:solidFill>
              </a:rPr>
              <a:t>   </a:t>
            </a:r>
          </a:p>
          <a:p>
            <a:pPr lvl="0">
              <a:spcBef>
                <a:spcPts val="600"/>
              </a:spcBef>
            </a:pPr>
            <a:r>
              <a:rPr lang="ru-RU" dirty="0" err="1">
                <a:solidFill>
                  <a:schemeClr val="tx1"/>
                </a:solidFill>
              </a:rPr>
              <a:t>Жусупбеков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Омиржан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Жансерикович</a:t>
            </a:r>
            <a:endParaRPr lang="ru-RU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Объект 10">
            <a:extLst>
              <a:ext uri="{FF2B5EF4-FFF2-40B4-BE49-F238E27FC236}">
                <a16:creationId xmlns:a16="http://schemas.microsoft.com/office/drawing/2014/main" id="{034D8659-F205-4AB2-B7A5-850AB8B6AE61}"/>
              </a:ext>
            </a:extLst>
          </p:cNvPr>
          <p:cNvSpPr txBox="1">
            <a:spLocks/>
          </p:cNvSpPr>
          <p:nvPr/>
        </p:nvSpPr>
        <p:spPr>
          <a:xfrm>
            <a:off x="6480036" y="1526795"/>
            <a:ext cx="2881159" cy="5217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600"/>
              </a:spcBef>
            </a:pPr>
            <a:r>
              <a:rPr lang="ru-RU" dirty="0" err="1"/>
              <a:t>Абишев</a:t>
            </a:r>
            <a:r>
              <a:rPr lang="ru-RU" dirty="0"/>
              <a:t> Канат </a:t>
            </a:r>
            <a:r>
              <a:rPr lang="ru-RU" dirty="0" err="1"/>
              <a:t>Елбекович</a:t>
            </a:r>
            <a:r>
              <a:rPr lang="ru-RU" dirty="0"/>
              <a:t>  </a:t>
            </a:r>
          </a:p>
          <a:p>
            <a:pPr lvl="0">
              <a:spcBef>
                <a:spcPts val="600"/>
              </a:spcBef>
            </a:pPr>
            <a:r>
              <a:rPr lang="ru-RU" dirty="0" err="1"/>
              <a:t>Нарымбетов</a:t>
            </a:r>
            <a:r>
              <a:rPr lang="ru-RU" dirty="0"/>
              <a:t> Дин-Мухамед </a:t>
            </a:r>
            <a:r>
              <a:rPr lang="ru-RU" dirty="0" err="1"/>
              <a:t>Шамшидинович</a:t>
            </a:r>
            <a:endParaRPr lang="ru-RU" dirty="0"/>
          </a:p>
          <a:p>
            <a:pPr lvl="0">
              <a:spcBef>
                <a:spcPts val="600"/>
              </a:spcBef>
            </a:pPr>
            <a:r>
              <a:rPr lang="ru-RU" dirty="0"/>
              <a:t>Каплан Александр Владимирович  </a:t>
            </a:r>
          </a:p>
          <a:p>
            <a:pPr lvl="0">
              <a:spcBef>
                <a:spcPts val="600"/>
              </a:spcBef>
            </a:pPr>
            <a:r>
              <a:rPr lang="ru-RU" dirty="0" err="1"/>
              <a:t>Дарибаева</a:t>
            </a:r>
            <a:r>
              <a:rPr lang="ru-RU" dirty="0"/>
              <a:t> </a:t>
            </a:r>
            <a:r>
              <a:rPr lang="ru-RU" dirty="0" err="1"/>
              <a:t>Газиза</a:t>
            </a:r>
            <a:r>
              <a:rPr lang="ru-RU" dirty="0"/>
              <a:t> Исаевна  </a:t>
            </a:r>
          </a:p>
          <a:p>
            <a:pPr lvl="0">
              <a:spcBef>
                <a:spcPts val="600"/>
              </a:spcBef>
            </a:pPr>
            <a:r>
              <a:rPr lang="ru-RU" dirty="0"/>
              <a:t>Айтбаев Серик </a:t>
            </a:r>
            <a:r>
              <a:rPr lang="ru-RU" dirty="0" err="1"/>
              <a:t>Молда</a:t>
            </a:r>
            <a:r>
              <a:rPr lang="ru-RU" dirty="0"/>
              <a:t>-Ахметович</a:t>
            </a:r>
          </a:p>
          <a:p>
            <a:pPr lvl="0">
              <a:spcBef>
                <a:spcPts val="600"/>
              </a:spcBef>
            </a:pPr>
            <a:r>
              <a:rPr lang="kk-KZ" dirty="0"/>
              <a:t>Дворецкая Елена Николаевна    </a:t>
            </a:r>
            <a:endParaRPr lang="ru-RU" dirty="0"/>
          </a:p>
          <a:p>
            <a:pPr lvl="0">
              <a:spcBef>
                <a:spcPts val="600"/>
              </a:spcBef>
            </a:pPr>
            <a:r>
              <a:rPr lang="kk-KZ" dirty="0"/>
              <a:t>Байдавлетов Джангельды Кадырович</a:t>
            </a:r>
            <a:endParaRPr lang="ru-RU" dirty="0"/>
          </a:p>
          <a:p>
            <a:pPr lvl="0">
              <a:spcBef>
                <a:spcPts val="600"/>
              </a:spcBef>
            </a:pPr>
            <a:r>
              <a:rPr lang="kk-KZ" dirty="0"/>
              <a:t>Кошевая Ирина Петровна    </a:t>
            </a:r>
            <a:endParaRPr lang="ru-RU" dirty="0"/>
          </a:p>
          <a:p>
            <a:pPr lvl="0">
              <a:spcBef>
                <a:spcPts val="600"/>
              </a:spcBef>
            </a:pPr>
            <a:r>
              <a:rPr lang="kk-KZ" dirty="0"/>
              <a:t>Байсаламова Гульнара                 </a:t>
            </a:r>
            <a:endParaRPr lang="ru-RU" dirty="0"/>
          </a:p>
          <a:p>
            <a:pPr lvl="0">
              <a:spcBef>
                <a:spcPts val="600"/>
              </a:spcBef>
            </a:pPr>
            <a:r>
              <a:rPr lang="kk-KZ" dirty="0"/>
              <a:t>Тепсаева Палада Юниевна      </a:t>
            </a:r>
            <a:endParaRPr lang="ru-RU" dirty="0"/>
          </a:p>
          <a:p>
            <a:pPr lvl="0">
              <a:spcBef>
                <a:spcPts val="600"/>
              </a:spcBef>
            </a:pPr>
            <a:r>
              <a:rPr lang="kk-KZ" dirty="0"/>
              <a:t>Вурос Ксения Константиновна</a:t>
            </a:r>
            <a:endParaRPr lang="ru-RU" dirty="0"/>
          </a:p>
          <a:p>
            <a:pPr lvl="0">
              <a:spcBef>
                <a:spcPts val="600"/>
              </a:spcBef>
            </a:pPr>
            <a:r>
              <a:rPr lang="kk-KZ" dirty="0"/>
              <a:t>Усенова Лязат Смагуловна    </a:t>
            </a:r>
            <a:endParaRPr lang="ru-RU" dirty="0"/>
          </a:p>
          <a:p>
            <a:pPr lvl="0">
              <a:spcBef>
                <a:spcPts val="600"/>
              </a:spcBef>
            </a:pPr>
            <a:r>
              <a:rPr lang="kk-KZ" dirty="0"/>
              <a:t>Кирсанова Татьяна Александровна           </a:t>
            </a:r>
            <a:endParaRPr lang="ru-RU" dirty="0"/>
          </a:p>
          <a:p>
            <a:pPr lvl="0">
              <a:spcBef>
                <a:spcPts val="600"/>
              </a:spcBef>
            </a:pPr>
            <a:r>
              <a:rPr lang="ru-RU" dirty="0" err="1"/>
              <a:t>Баймагамбетов</a:t>
            </a:r>
            <a:r>
              <a:rPr lang="ru-RU" dirty="0"/>
              <a:t> Талгат </a:t>
            </a:r>
            <a:r>
              <a:rPr lang="ru-RU" dirty="0" err="1"/>
              <a:t>Балтабекович</a:t>
            </a:r>
            <a:r>
              <a:rPr lang="ru-RU" dirty="0"/>
              <a:t> </a:t>
            </a:r>
          </a:p>
          <a:p>
            <a:pPr lvl="0">
              <a:spcBef>
                <a:spcPts val="600"/>
              </a:spcBef>
            </a:pPr>
            <a:r>
              <a:rPr lang="ru-RU" dirty="0" err="1"/>
              <a:t>Дармен</a:t>
            </a:r>
            <a:r>
              <a:rPr lang="kk-KZ" dirty="0"/>
              <a:t>ұлы Марлен           </a:t>
            </a:r>
            <a:endParaRPr lang="ru-RU" dirty="0"/>
          </a:p>
          <a:p>
            <a:pPr lvl="0">
              <a:spcBef>
                <a:spcPts val="600"/>
              </a:spcBef>
            </a:pPr>
            <a:r>
              <a:rPr lang="ru-RU" dirty="0" err="1"/>
              <a:t>Балтабеков</a:t>
            </a:r>
            <a:r>
              <a:rPr lang="ru-RU" dirty="0"/>
              <a:t> Виктор </a:t>
            </a:r>
            <a:r>
              <a:rPr lang="ru-RU" dirty="0" err="1"/>
              <a:t>Бимаганбетович</a:t>
            </a:r>
            <a:endParaRPr lang="ru-RU" dirty="0"/>
          </a:p>
          <a:p>
            <a:pPr lvl="0">
              <a:spcBef>
                <a:spcPts val="600"/>
              </a:spcBef>
            </a:pPr>
            <a:r>
              <a:rPr lang="ru-RU" dirty="0"/>
              <a:t>Мусина </a:t>
            </a:r>
            <a:r>
              <a:rPr lang="ru-RU" dirty="0" err="1"/>
              <a:t>Алмагуль</a:t>
            </a:r>
            <a:r>
              <a:rPr lang="ru-RU" dirty="0"/>
              <a:t> </a:t>
            </a:r>
            <a:r>
              <a:rPr lang="ru-RU" dirty="0" err="1"/>
              <a:t>Отарбаевна</a:t>
            </a:r>
            <a:r>
              <a:rPr lang="ru-RU" dirty="0"/>
              <a:t>         </a:t>
            </a:r>
          </a:p>
          <a:p>
            <a:pPr lvl="0">
              <a:spcBef>
                <a:spcPts val="600"/>
              </a:spcBef>
            </a:pPr>
            <a:r>
              <a:rPr lang="ru-RU" dirty="0" err="1"/>
              <a:t>Айдарханов</a:t>
            </a:r>
            <a:r>
              <a:rPr lang="ru-RU" dirty="0"/>
              <a:t> Абзал Муратович  </a:t>
            </a:r>
          </a:p>
          <a:p>
            <a:pPr lvl="0">
              <a:spcBef>
                <a:spcPts val="600"/>
              </a:spcBef>
            </a:pPr>
            <a:r>
              <a:rPr lang="ru-RU" dirty="0" err="1"/>
              <a:t>Жанабеков</a:t>
            </a:r>
            <a:r>
              <a:rPr lang="ru-RU" dirty="0"/>
              <a:t> Дамир </a:t>
            </a:r>
            <a:r>
              <a:rPr lang="ru-RU" dirty="0" err="1"/>
              <a:t>Саматович</a:t>
            </a:r>
            <a:r>
              <a:rPr lang="ru-RU" dirty="0"/>
              <a:t>  </a:t>
            </a:r>
          </a:p>
          <a:p>
            <a:pPr lvl="0">
              <a:spcBef>
                <a:spcPts val="600"/>
              </a:spcBef>
            </a:pPr>
            <a:r>
              <a:rPr lang="ru-RU" dirty="0"/>
              <a:t>Сабинина Ирина Александровна     </a:t>
            </a:r>
          </a:p>
          <a:p>
            <a:pPr lvl="0">
              <a:spcBef>
                <a:spcPts val="600"/>
              </a:spcBef>
            </a:pPr>
            <a:r>
              <a:rPr lang="ru-RU" dirty="0" err="1"/>
              <a:t>Нурмашева</a:t>
            </a:r>
            <a:r>
              <a:rPr lang="ru-RU" dirty="0"/>
              <a:t> </a:t>
            </a:r>
            <a:r>
              <a:rPr lang="ru-RU" dirty="0" err="1"/>
              <a:t>Разия</a:t>
            </a:r>
            <a:r>
              <a:rPr lang="ru-RU" dirty="0"/>
              <a:t> </a:t>
            </a:r>
            <a:r>
              <a:rPr lang="ru-RU" dirty="0" err="1"/>
              <a:t>Кусаиновна</a:t>
            </a:r>
            <a:endParaRPr lang="ru-RU" dirty="0"/>
          </a:p>
          <a:p>
            <a:pPr>
              <a:spcBef>
                <a:spcPts val="60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7043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6112" y="139257"/>
            <a:ext cx="9692640" cy="1325562"/>
          </a:xfrm>
        </p:spPr>
        <p:txBody>
          <a:bodyPr>
            <a:noAutofit/>
          </a:bodyPr>
          <a:lstStyle/>
          <a:p>
            <a:r>
              <a:rPr lang="ru-RU" sz="3200" dirty="0"/>
              <a:t>За высокие достижения в отстаивании чести Коллегии, спортивный дух </a:t>
            </a:r>
            <a:br>
              <a:rPr lang="ru-RU" sz="3200" dirty="0"/>
            </a:br>
            <a:r>
              <a:rPr lang="ru-RU" sz="3200" dirty="0"/>
              <a:t>и волю к победе: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76646" y="1481597"/>
            <a:ext cx="4480560" cy="4351337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</a:pPr>
            <a:r>
              <a:rPr lang="ru-RU" sz="1400" dirty="0" err="1"/>
              <a:t>Ибраев</a:t>
            </a:r>
            <a:r>
              <a:rPr lang="ru-RU" sz="1400" dirty="0"/>
              <a:t> </a:t>
            </a:r>
            <a:r>
              <a:rPr lang="ru-RU" sz="1400" dirty="0" err="1"/>
              <a:t>Даурен</a:t>
            </a:r>
            <a:r>
              <a:rPr lang="ru-RU" sz="1400" dirty="0"/>
              <a:t> </a:t>
            </a:r>
            <a:r>
              <a:rPr lang="ru-RU" sz="1400" dirty="0" err="1"/>
              <a:t>Рыскалиевич</a:t>
            </a:r>
            <a:r>
              <a:rPr lang="ru-RU" sz="1400" dirty="0"/>
              <a:t>      </a:t>
            </a:r>
          </a:p>
          <a:p>
            <a:pPr lvl="0">
              <a:spcBef>
                <a:spcPts val="600"/>
              </a:spcBef>
            </a:pPr>
            <a:r>
              <a:rPr lang="ru-RU" sz="1400" dirty="0" err="1"/>
              <a:t>Тусупбекова</a:t>
            </a:r>
            <a:r>
              <a:rPr lang="ru-RU" sz="1400" dirty="0"/>
              <a:t> </a:t>
            </a:r>
            <a:r>
              <a:rPr lang="ru-RU" sz="1400" dirty="0" err="1"/>
              <a:t>Гулайдар</a:t>
            </a:r>
            <a:r>
              <a:rPr lang="ru-RU" sz="1400" dirty="0"/>
              <a:t> </a:t>
            </a:r>
            <a:r>
              <a:rPr lang="ru-RU" sz="1400" dirty="0" err="1"/>
              <a:t>Капаркулкызы</a:t>
            </a:r>
            <a:endParaRPr lang="ru-RU" sz="1400" dirty="0"/>
          </a:p>
          <a:p>
            <a:pPr lvl="0">
              <a:spcBef>
                <a:spcPts val="600"/>
              </a:spcBef>
            </a:pPr>
            <a:r>
              <a:rPr lang="ru-RU" sz="1400" dirty="0"/>
              <a:t>Идрисов Равиль </a:t>
            </a:r>
            <a:r>
              <a:rPr lang="ru-RU" sz="1400" dirty="0" err="1"/>
              <a:t>Дамирович</a:t>
            </a:r>
            <a:endParaRPr lang="ru-RU" sz="1400" dirty="0"/>
          </a:p>
          <a:p>
            <a:pPr lvl="0">
              <a:spcBef>
                <a:spcPts val="600"/>
              </a:spcBef>
            </a:pPr>
            <a:r>
              <a:rPr lang="ru-RU" sz="1400" dirty="0"/>
              <a:t>Керимова </a:t>
            </a:r>
            <a:r>
              <a:rPr lang="ru-RU" sz="1400" dirty="0" err="1"/>
              <a:t>Рэна</a:t>
            </a:r>
            <a:r>
              <a:rPr lang="ru-RU" sz="1400" dirty="0"/>
              <a:t> </a:t>
            </a:r>
            <a:r>
              <a:rPr lang="ru-RU" sz="1400" dirty="0" err="1"/>
              <a:t>Вагифгызы</a:t>
            </a:r>
            <a:r>
              <a:rPr lang="ru-RU" sz="1400" dirty="0"/>
              <a:t>    </a:t>
            </a:r>
          </a:p>
          <a:p>
            <a:pPr lvl="0">
              <a:spcBef>
                <a:spcPts val="600"/>
              </a:spcBef>
            </a:pPr>
            <a:r>
              <a:rPr lang="kk-KZ" sz="1400" dirty="0"/>
              <a:t>Мухатаев Даулет Муратұлы</a:t>
            </a:r>
            <a:endParaRPr lang="ru-RU" sz="1400" dirty="0"/>
          </a:p>
          <a:p>
            <a:pPr lvl="0">
              <a:spcBef>
                <a:spcPts val="600"/>
              </a:spcBef>
            </a:pPr>
            <a:r>
              <a:rPr lang="kk-KZ" sz="1400" dirty="0"/>
              <a:t>Кішкенебаев Тлеужан Жұмабекұлы</a:t>
            </a:r>
            <a:endParaRPr lang="ru-RU" sz="1400" dirty="0"/>
          </a:p>
          <a:p>
            <a:pPr lvl="0">
              <a:spcBef>
                <a:spcPts val="600"/>
              </a:spcBef>
            </a:pPr>
            <a:r>
              <a:rPr lang="kk-KZ" sz="1400" dirty="0"/>
              <a:t>Амитов Муратхожа Шарапханович</a:t>
            </a:r>
            <a:endParaRPr lang="ru-RU" sz="1400" dirty="0"/>
          </a:p>
          <a:p>
            <a:pPr lvl="0">
              <a:spcBef>
                <a:spcPts val="600"/>
              </a:spcBef>
            </a:pPr>
            <a:r>
              <a:rPr lang="ru-RU" sz="1400" dirty="0" err="1"/>
              <a:t>Ракимжанов</a:t>
            </a:r>
            <a:r>
              <a:rPr lang="ru-RU" sz="1400" dirty="0"/>
              <a:t> </a:t>
            </a:r>
            <a:r>
              <a:rPr lang="ru-RU" sz="1400" dirty="0" err="1"/>
              <a:t>Бауржан</a:t>
            </a:r>
            <a:r>
              <a:rPr lang="ru-RU" sz="1400" dirty="0"/>
              <a:t> </a:t>
            </a:r>
            <a:r>
              <a:rPr lang="ru-RU" sz="1400" dirty="0" err="1"/>
              <a:t>Жанатаевич</a:t>
            </a:r>
            <a:endParaRPr lang="ru-RU" sz="1400" dirty="0"/>
          </a:p>
          <a:p>
            <a:pPr lvl="0">
              <a:spcBef>
                <a:spcPts val="600"/>
              </a:spcBef>
            </a:pPr>
            <a:r>
              <a:rPr lang="ru-RU" sz="1400" dirty="0" err="1"/>
              <a:t>Канафин</a:t>
            </a:r>
            <a:r>
              <a:rPr lang="ru-RU" sz="1400" dirty="0"/>
              <a:t> </a:t>
            </a:r>
            <a:r>
              <a:rPr lang="ru-RU" sz="1400" dirty="0" err="1"/>
              <a:t>Данияр</a:t>
            </a:r>
            <a:r>
              <a:rPr lang="ru-RU" sz="1400" dirty="0"/>
              <a:t> </a:t>
            </a:r>
            <a:r>
              <a:rPr lang="ru-RU" sz="1400" dirty="0" err="1"/>
              <a:t>Кайратович</a:t>
            </a:r>
            <a:endParaRPr lang="ru-RU" sz="1400" dirty="0"/>
          </a:p>
          <a:p>
            <a:pPr lvl="0">
              <a:spcBef>
                <a:spcPts val="600"/>
              </a:spcBef>
            </a:pPr>
            <a:r>
              <a:rPr lang="ru-RU" sz="1400" dirty="0"/>
              <a:t>Мусин </a:t>
            </a:r>
            <a:r>
              <a:rPr lang="ru-RU" sz="1400" dirty="0" err="1"/>
              <a:t>Салимжан</a:t>
            </a:r>
            <a:r>
              <a:rPr lang="ru-RU" sz="1400" dirty="0"/>
              <a:t> </a:t>
            </a:r>
            <a:r>
              <a:rPr lang="ru-RU" sz="1400" dirty="0" err="1"/>
              <a:t>Альмуратович</a:t>
            </a:r>
            <a:r>
              <a:rPr lang="ru-RU" sz="1400" dirty="0"/>
              <a:t>   </a:t>
            </a:r>
          </a:p>
          <a:p>
            <a:pPr lvl="0">
              <a:spcBef>
                <a:spcPts val="600"/>
              </a:spcBef>
            </a:pPr>
            <a:r>
              <a:rPr lang="ru-RU" sz="1400" dirty="0" err="1"/>
              <a:t>Танирбергенов</a:t>
            </a:r>
            <a:r>
              <a:rPr lang="ru-RU" sz="1400" dirty="0"/>
              <a:t> </a:t>
            </a:r>
            <a:r>
              <a:rPr lang="ru-RU" sz="1400" dirty="0" err="1"/>
              <a:t>Курышбек</a:t>
            </a:r>
            <a:r>
              <a:rPr lang="ru-RU" sz="1400" dirty="0"/>
              <a:t>         </a:t>
            </a:r>
          </a:p>
          <a:p>
            <a:pPr lvl="0">
              <a:spcBef>
                <a:spcPts val="600"/>
              </a:spcBef>
            </a:pPr>
            <a:r>
              <a:rPr lang="ru-RU" sz="1400" dirty="0" err="1"/>
              <a:t>Ахметжанов</a:t>
            </a:r>
            <a:r>
              <a:rPr lang="ru-RU" sz="1400" dirty="0"/>
              <a:t> Марат </a:t>
            </a:r>
            <a:r>
              <a:rPr lang="ru-RU" sz="1400" dirty="0" err="1"/>
              <a:t>Серикович</a:t>
            </a:r>
            <a:endParaRPr lang="ru-RU" sz="1400" dirty="0"/>
          </a:p>
          <a:p>
            <a:pPr lvl="0">
              <a:spcBef>
                <a:spcPts val="600"/>
              </a:spcBef>
            </a:pPr>
            <a:r>
              <a:rPr lang="ru-RU" sz="1400" dirty="0" err="1"/>
              <a:t>Карипжанов</a:t>
            </a:r>
            <a:r>
              <a:rPr lang="ru-RU" sz="1400" dirty="0"/>
              <a:t> </a:t>
            </a:r>
            <a:r>
              <a:rPr lang="ru-RU" sz="1400" dirty="0" err="1"/>
              <a:t>Данияр</a:t>
            </a:r>
            <a:r>
              <a:rPr lang="ru-RU" sz="1400" dirty="0"/>
              <a:t> </a:t>
            </a:r>
            <a:r>
              <a:rPr lang="ru-RU" sz="1400" dirty="0" err="1"/>
              <a:t>Азаматович</a:t>
            </a:r>
            <a:r>
              <a:rPr lang="ru-RU" sz="1400" dirty="0"/>
              <a:t> </a:t>
            </a:r>
          </a:p>
          <a:p>
            <a:pPr lvl="0">
              <a:spcBef>
                <a:spcPts val="600"/>
              </a:spcBef>
            </a:pPr>
            <a:r>
              <a:rPr lang="ru-RU" sz="1400" dirty="0"/>
              <a:t>Пан Игорь Владимирович</a:t>
            </a:r>
          </a:p>
          <a:p>
            <a:pPr lvl="0">
              <a:spcBef>
                <a:spcPts val="600"/>
              </a:spcBef>
            </a:pPr>
            <a:r>
              <a:rPr lang="ru-RU" sz="1400" dirty="0" err="1"/>
              <a:t>Кусяпова</a:t>
            </a:r>
            <a:r>
              <a:rPr lang="ru-RU" sz="1400" dirty="0"/>
              <a:t> Надежда Валерьевна</a:t>
            </a:r>
          </a:p>
          <a:p>
            <a:pPr lvl="0">
              <a:spcBef>
                <a:spcPts val="600"/>
              </a:spcBef>
            </a:pPr>
            <a:r>
              <a:rPr lang="ru-RU" sz="1400" dirty="0" err="1"/>
              <a:t>Бидашева</a:t>
            </a:r>
            <a:r>
              <a:rPr lang="ru-RU" sz="1400" dirty="0"/>
              <a:t> </a:t>
            </a:r>
            <a:r>
              <a:rPr lang="ru-RU" sz="1400" dirty="0" err="1"/>
              <a:t>Анара</a:t>
            </a:r>
            <a:r>
              <a:rPr lang="ru-RU" sz="1400" dirty="0"/>
              <a:t> </a:t>
            </a:r>
            <a:r>
              <a:rPr lang="ru-RU" sz="1400" dirty="0" err="1"/>
              <a:t>Ертаевна</a:t>
            </a:r>
            <a:r>
              <a:rPr lang="ru-RU" sz="1400" dirty="0"/>
              <a:t>    </a:t>
            </a:r>
          </a:p>
          <a:p>
            <a:pPr lvl="0">
              <a:spcBef>
                <a:spcPts val="600"/>
              </a:spcBef>
            </a:pPr>
            <a:r>
              <a:rPr lang="ru-RU" sz="1400" dirty="0" err="1"/>
              <a:t>Байкенов</a:t>
            </a:r>
            <a:r>
              <a:rPr lang="ru-RU" sz="1400" dirty="0"/>
              <a:t> Азамат </a:t>
            </a:r>
            <a:r>
              <a:rPr lang="ru-RU" sz="1400" dirty="0" err="1"/>
              <a:t>Игиликович</a:t>
            </a:r>
            <a:r>
              <a:rPr lang="ru-RU" sz="1400" dirty="0"/>
              <a:t> </a:t>
            </a:r>
            <a:endParaRPr lang="ru-RU" sz="11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742432" y="1464819"/>
            <a:ext cx="4480560" cy="5103761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600"/>
              </a:spcBef>
            </a:pPr>
            <a:r>
              <a:rPr lang="ru-RU" sz="1500" dirty="0"/>
              <a:t>Мурзин  Марат </a:t>
            </a:r>
            <a:r>
              <a:rPr lang="ru-RU" sz="1500" dirty="0" err="1"/>
              <a:t>Назарович</a:t>
            </a:r>
            <a:r>
              <a:rPr lang="ru-RU" sz="1500" dirty="0"/>
              <a:t> </a:t>
            </a:r>
          </a:p>
          <a:p>
            <a:pPr lvl="0">
              <a:spcBef>
                <a:spcPts val="600"/>
              </a:spcBef>
            </a:pPr>
            <a:r>
              <a:rPr lang="ru-RU" sz="1500" dirty="0" err="1"/>
              <a:t>Нурмашева</a:t>
            </a:r>
            <a:r>
              <a:rPr lang="ru-RU" sz="1500" dirty="0"/>
              <a:t> </a:t>
            </a:r>
            <a:r>
              <a:rPr lang="ru-RU" sz="1500" dirty="0" err="1"/>
              <a:t>Разия</a:t>
            </a:r>
            <a:r>
              <a:rPr lang="ru-RU" sz="1500" dirty="0"/>
              <a:t> </a:t>
            </a:r>
            <a:r>
              <a:rPr lang="ru-RU" sz="1500" dirty="0" err="1"/>
              <a:t>Кусаиновна</a:t>
            </a:r>
            <a:r>
              <a:rPr lang="ru-RU" sz="1500" dirty="0"/>
              <a:t>        </a:t>
            </a:r>
          </a:p>
          <a:p>
            <a:pPr lvl="0">
              <a:spcBef>
                <a:spcPts val="600"/>
              </a:spcBef>
            </a:pPr>
            <a:r>
              <a:rPr lang="ru-RU" sz="1500" dirty="0"/>
              <a:t>Каплан Александр Владимирович  </a:t>
            </a:r>
          </a:p>
          <a:p>
            <a:pPr lvl="0">
              <a:spcBef>
                <a:spcPts val="600"/>
              </a:spcBef>
            </a:pPr>
            <a:r>
              <a:rPr lang="ru-RU" sz="1500" dirty="0" err="1"/>
              <a:t>Бекмухамбетов</a:t>
            </a:r>
            <a:r>
              <a:rPr lang="ru-RU" sz="1500" dirty="0"/>
              <a:t> </a:t>
            </a:r>
            <a:r>
              <a:rPr lang="ru-RU" sz="1500" dirty="0" err="1"/>
              <a:t>Бекжан</a:t>
            </a:r>
            <a:r>
              <a:rPr lang="ru-RU" sz="1500" dirty="0"/>
              <a:t> </a:t>
            </a:r>
            <a:r>
              <a:rPr lang="ru-RU" sz="1500" dirty="0" err="1"/>
              <a:t>Бектемирвич</a:t>
            </a:r>
            <a:r>
              <a:rPr lang="ru-RU" sz="1500" dirty="0"/>
              <a:t> </a:t>
            </a:r>
          </a:p>
          <a:p>
            <a:pPr lvl="0">
              <a:spcBef>
                <a:spcPts val="600"/>
              </a:spcBef>
            </a:pPr>
            <a:r>
              <a:rPr lang="ru-RU" sz="1500" dirty="0" err="1"/>
              <a:t>Аукеров</a:t>
            </a:r>
            <a:r>
              <a:rPr lang="ru-RU" sz="1500" dirty="0"/>
              <a:t> </a:t>
            </a:r>
            <a:r>
              <a:rPr lang="ru-RU" sz="1500" dirty="0" err="1"/>
              <a:t>Аян</a:t>
            </a:r>
            <a:r>
              <a:rPr lang="ru-RU" sz="1500" dirty="0"/>
              <a:t> </a:t>
            </a:r>
            <a:r>
              <a:rPr lang="ru-RU" sz="1500" dirty="0" err="1"/>
              <a:t>Уразбаевич</a:t>
            </a:r>
            <a:r>
              <a:rPr lang="ru-RU" sz="1500" dirty="0"/>
              <a:t>              </a:t>
            </a:r>
          </a:p>
          <a:p>
            <a:pPr lvl="0">
              <a:spcBef>
                <a:spcPts val="600"/>
              </a:spcBef>
            </a:pPr>
            <a:r>
              <a:rPr lang="ru-RU" sz="1500" dirty="0" err="1"/>
              <a:t>Гайса</a:t>
            </a:r>
            <a:r>
              <a:rPr lang="ru-RU" sz="1500" dirty="0"/>
              <a:t> </a:t>
            </a:r>
            <a:r>
              <a:rPr lang="ru-RU" sz="1500" dirty="0" err="1"/>
              <a:t>Бауыржан</a:t>
            </a:r>
            <a:r>
              <a:rPr lang="ru-RU" sz="1500" dirty="0"/>
              <a:t> </a:t>
            </a:r>
            <a:r>
              <a:rPr lang="ru-RU" sz="1500" dirty="0" err="1"/>
              <a:t>Оразайулы</a:t>
            </a:r>
            <a:endParaRPr lang="ru-RU" sz="1500" dirty="0"/>
          </a:p>
          <a:p>
            <a:pPr lvl="0">
              <a:spcBef>
                <a:spcPts val="600"/>
              </a:spcBef>
            </a:pPr>
            <a:r>
              <a:rPr lang="ru-RU" sz="1500" dirty="0" err="1"/>
              <a:t>Байдавлетов</a:t>
            </a:r>
            <a:r>
              <a:rPr lang="ru-RU" sz="1500" dirty="0"/>
              <a:t> </a:t>
            </a:r>
            <a:r>
              <a:rPr lang="ru-RU" sz="1500" dirty="0" err="1"/>
              <a:t>Джангельды</a:t>
            </a:r>
            <a:r>
              <a:rPr lang="ru-RU" sz="1500" dirty="0"/>
              <a:t> </a:t>
            </a:r>
            <a:r>
              <a:rPr lang="ru-RU" sz="1500" dirty="0" err="1"/>
              <a:t>Кадырович</a:t>
            </a:r>
            <a:endParaRPr lang="ru-RU" sz="1500" dirty="0"/>
          </a:p>
          <a:p>
            <a:pPr lvl="0">
              <a:spcBef>
                <a:spcPts val="600"/>
              </a:spcBef>
            </a:pPr>
            <a:r>
              <a:rPr lang="ru-RU" sz="1500" dirty="0" err="1"/>
              <a:t>Жинтимирова</a:t>
            </a:r>
            <a:r>
              <a:rPr lang="ru-RU" sz="1500" dirty="0"/>
              <a:t> </a:t>
            </a:r>
            <a:r>
              <a:rPr lang="ru-RU" sz="1500" dirty="0" err="1"/>
              <a:t>Алтынжамал</a:t>
            </a:r>
            <a:r>
              <a:rPr lang="ru-RU" sz="1500" dirty="0"/>
              <a:t> </a:t>
            </a:r>
            <a:r>
              <a:rPr lang="ru-RU" sz="1500" dirty="0" err="1"/>
              <a:t>Ербалаевна</a:t>
            </a:r>
            <a:endParaRPr lang="en-US" sz="1500" dirty="0"/>
          </a:p>
          <a:p>
            <a:pPr lvl="0">
              <a:spcBef>
                <a:spcPts val="600"/>
              </a:spcBef>
            </a:pPr>
            <a:r>
              <a:rPr lang="ru-RU" sz="1500" dirty="0"/>
              <a:t>Т</a:t>
            </a:r>
            <a:r>
              <a:rPr lang="kk-KZ" sz="1500" dirty="0"/>
              <a:t>ұрсынбек Айнур Бақытқызы</a:t>
            </a:r>
            <a:endParaRPr lang="ru-RU" sz="1500" dirty="0"/>
          </a:p>
          <a:p>
            <a:pPr lvl="0">
              <a:spcBef>
                <a:spcPts val="600"/>
              </a:spcBef>
            </a:pPr>
            <a:r>
              <a:rPr lang="ru-RU" sz="1500" dirty="0" err="1"/>
              <a:t>Космуратова</a:t>
            </a:r>
            <a:r>
              <a:rPr lang="ru-RU" sz="1500" dirty="0"/>
              <a:t> </a:t>
            </a:r>
            <a:r>
              <a:rPr lang="ru-RU" sz="1500" dirty="0" err="1"/>
              <a:t>Айжан</a:t>
            </a:r>
            <a:r>
              <a:rPr lang="ru-RU" sz="1500" dirty="0"/>
              <a:t> </a:t>
            </a:r>
            <a:r>
              <a:rPr lang="ru-RU" sz="1500" dirty="0" err="1"/>
              <a:t>Сарыбековна</a:t>
            </a:r>
            <a:r>
              <a:rPr lang="ru-RU" sz="1500" dirty="0"/>
              <a:t> </a:t>
            </a:r>
          </a:p>
          <a:p>
            <a:pPr lvl="0">
              <a:spcBef>
                <a:spcPts val="600"/>
              </a:spcBef>
            </a:pPr>
            <a:r>
              <a:rPr lang="ru-RU" sz="1500" dirty="0" err="1"/>
              <a:t>Рысбекова</a:t>
            </a:r>
            <a:r>
              <a:rPr lang="ru-RU" sz="1500" dirty="0"/>
              <a:t> </a:t>
            </a:r>
            <a:r>
              <a:rPr lang="ru-RU" sz="1500" dirty="0" err="1"/>
              <a:t>Бибинур</a:t>
            </a:r>
            <a:r>
              <a:rPr lang="ru-RU" sz="1500" dirty="0"/>
              <a:t> </a:t>
            </a:r>
            <a:r>
              <a:rPr lang="ru-RU" sz="1500" dirty="0" err="1"/>
              <a:t>Сагидолдановна</a:t>
            </a:r>
            <a:endParaRPr lang="ru-RU" sz="1500" dirty="0"/>
          </a:p>
          <a:p>
            <a:pPr lvl="0">
              <a:spcBef>
                <a:spcPts val="600"/>
              </a:spcBef>
            </a:pPr>
            <a:r>
              <a:rPr lang="ru-RU" sz="1500" dirty="0" err="1"/>
              <a:t>Заитов</a:t>
            </a:r>
            <a:r>
              <a:rPr lang="ru-RU" sz="1500" dirty="0"/>
              <a:t> </a:t>
            </a:r>
            <a:r>
              <a:rPr lang="ru-RU" sz="1500" dirty="0" err="1"/>
              <a:t>Абдримжан</a:t>
            </a:r>
            <a:r>
              <a:rPr lang="ru-RU" sz="1500" dirty="0"/>
              <a:t> </a:t>
            </a:r>
            <a:r>
              <a:rPr lang="ru-RU" sz="1500" dirty="0" err="1"/>
              <a:t>Тельманович</a:t>
            </a:r>
            <a:r>
              <a:rPr lang="ru-RU" sz="1500" dirty="0"/>
              <a:t>  </a:t>
            </a:r>
          </a:p>
          <a:p>
            <a:pPr lvl="0">
              <a:spcBef>
                <a:spcPts val="600"/>
              </a:spcBef>
            </a:pPr>
            <a:r>
              <a:rPr lang="ru-RU" sz="1500" dirty="0"/>
              <a:t>Иванов Андрей Андреевич      </a:t>
            </a:r>
          </a:p>
          <a:p>
            <a:pPr lvl="0">
              <a:spcBef>
                <a:spcPts val="600"/>
              </a:spcBef>
            </a:pPr>
            <a:r>
              <a:rPr lang="kk-KZ" sz="1500" dirty="0"/>
              <a:t>Макұл Исатай Кәрімұлы   </a:t>
            </a:r>
            <a:endParaRPr lang="ru-RU" sz="1500" dirty="0"/>
          </a:p>
          <a:p>
            <a:pPr lvl="0">
              <a:spcBef>
                <a:spcPts val="600"/>
              </a:spcBef>
            </a:pPr>
            <a:r>
              <a:rPr lang="ru-RU" sz="1500" dirty="0" err="1"/>
              <a:t>Лырчиков</a:t>
            </a:r>
            <a:r>
              <a:rPr lang="ru-RU" sz="1500" dirty="0"/>
              <a:t> Михаил Васильевич      </a:t>
            </a:r>
          </a:p>
          <a:p>
            <a:pPr lvl="0">
              <a:spcBef>
                <a:spcPts val="600"/>
              </a:spcBef>
            </a:pPr>
            <a:r>
              <a:rPr lang="ru-RU" sz="1500" dirty="0" err="1"/>
              <a:t>Айтикеев</a:t>
            </a:r>
            <a:r>
              <a:rPr lang="ru-RU" sz="1500" dirty="0"/>
              <a:t> </a:t>
            </a:r>
            <a:r>
              <a:rPr lang="ru-RU" sz="1500" dirty="0" err="1"/>
              <a:t>Данияр</a:t>
            </a:r>
            <a:r>
              <a:rPr lang="ru-RU" sz="1500" dirty="0"/>
              <a:t> Александрович </a:t>
            </a:r>
          </a:p>
          <a:p>
            <a:pPr lvl="0">
              <a:spcBef>
                <a:spcPts val="600"/>
              </a:spcBef>
            </a:pPr>
            <a:r>
              <a:rPr lang="ru-RU" sz="1500" dirty="0" err="1"/>
              <a:t>Байгонов</a:t>
            </a:r>
            <a:r>
              <a:rPr lang="ru-RU" sz="1500" dirty="0"/>
              <a:t> </a:t>
            </a:r>
            <a:r>
              <a:rPr lang="ru-RU" sz="1500" dirty="0" err="1"/>
              <a:t>Даулет</a:t>
            </a:r>
            <a:r>
              <a:rPr lang="ru-RU" sz="1500" dirty="0"/>
              <a:t> </a:t>
            </a:r>
            <a:r>
              <a:rPr lang="ru-RU" sz="1500" dirty="0" err="1"/>
              <a:t>Сырымбетович</a:t>
            </a:r>
            <a:r>
              <a:rPr lang="ru-RU" sz="1500" dirty="0"/>
              <a:t> </a:t>
            </a:r>
          </a:p>
          <a:p>
            <a:pPr lvl="0">
              <a:spcBef>
                <a:spcPts val="600"/>
              </a:spcBef>
            </a:pPr>
            <a:r>
              <a:rPr lang="ru-RU" sz="1500" dirty="0"/>
              <a:t>Попов Игорь Вадимович  </a:t>
            </a:r>
          </a:p>
          <a:p>
            <a:pPr lvl="0">
              <a:spcBef>
                <a:spcPts val="600"/>
              </a:spcBef>
            </a:pPr>
            <a:r>
              <a:rPr lang="ru-RU" sz="1500" dirty="0"/>
              <a:t>Ибраимов </a:t>
            </a:r>
            <a:r>
              <a:rPr lang="ru-RU" sz="1500" dirty="0" err="1"/>
              <a:t>Даурен</a:t>
            </a:r>
            <a:r>
              <a:rPr lang="ru-RU" sz="1500" dirty="0"/>
              <a:t> </a:t>
            </a:r>
            <a:r>
              <a:rPr lang="ru-RU" sz="1500" dirty="0" err="1"/>
              <a:t>Ахметжанович</a:t>
            </a:r>
            <a:endParaRPr lang="ru-RU" sz="1500" dirty="0"/>
          </a:p>
          <a:p>
            <a:pPr marL="0" indent="0">
              <a:spcBef>
                <a:spcPts val="600"/>
              </a:spcBef>
              <a:buNone/>
            </a:pP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655762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784ADB87-092B-4CF7-9EA8-63041C6CD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7792182"/>
              </p:ext>
            </p:extLst>
          </p:nvPr>
        </p:nvGraphicFramePr>
        <p:xfrm>
          <a:off x="0" y="0"/>
          <a:ext cx="11286836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3491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E12309CD-9BCB-416E-A2E8-0092D6AD59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164015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94653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358BC1E8-3992-4B27-8696-129EAA22E4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7749529"/>
              </p:ext>
            </p:extLst>
          </p:nvPr>
        </p:nvGraphicFramePr>
        <p:xfrm>
          <a:off x="0" y="0"/>
          <a:ext cx="11291582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82855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B225A061-C499-45D9-8989-5E12C41BA4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2693941"/>
              </p:ext>
            </p:extLst>
          </p:nvPr>
        </p:nvGraphicFramePr>
        <p:xfrm>
          <a:off x="0" y="0"/>
          <a:ext cx="11291582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277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2774869"/>
              </p:ext>
            </p:extLst>
          </p:nvPr>
        </p:nvGraphicFramePr>
        <p:xfrm>
          <a:off x="1" y="0"/>
          <a:ext cx="11291582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3057166" y="6384796"/>
            <a:ext cx="51772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Оказана юридическая помощь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33 101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гражданину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5108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Объект 3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7581393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1" name="Прямоугольник 40"/>
          <p:cNvSpPr/>
          <p:nvPr/>
        </p:nvSpPr>
        <p:spPr>
          <a:xfrm>
            <a:off x="3921760" y="6392688"/>
            <a:ext cx="391668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ГГЮП оказана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14576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гражданам 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470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937487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7421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13056"/>
            <a:ext cx="10515600" cy="1325563"/>
          </a:xfrm>
        </p:spPr>
        <p:txBody>
          <a:bodyPr>
            <a:noAutofit/>
          </a:bodyPr>
          <a:lstStyle/>
          <a:p>
            <a:r>
              <a:rPr lang="ru-RU" sz="3600" dirty="0"/>
              <a:t>Комплексная социальная юридическая помощь (КСЮП) - статья 19 закона РК  «об адвокатской деятельности и юридической помощи».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/>
              <a:t>КСЮП</a:t>
            </a:r>
            <a:r>
              <a:rPr lang="ru-RU" sz="3200" dirty="0"/>
              <a:t> является одной из форм реализации социальной ответственности и осуществляется добровольно.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ru-RU" sz="3200" dirty="0"/>
              <a:t>В 2019 году адвокатами проведено </a:t>
            </a:r>
            <a:r>
              <a:rPr lang="ru-RU" sz="3200" b="1" dirty="0"/>
              <a:t>18</a:t>
            </a:r>
            <a:r>
              <a:rPr lang="ru-RU" sz="3200" dirty="0"/>
              <a:t> поручений по договорам об оказании </a:t>
            </a:r>
            <a:r>
              <a:rPr lang="ru-RU" sz="3200" b="1" dirty="0"/>
              <a:t>КСЮП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6231325"/>
      </p:ext>
    </p:extLst>
  </p:cSld>
  <p:clrMapOvr>
    <a:masterClrMapping/>
  </p:clrMapOvr>
</p:sld>
</file>

<file path=ppt/theme/theme1.xml><?xml version="1.0" encoding="utf-8"?>
<a:theme xmlns:a="http://schemas.openxmlformats.org/drawingml/2006/main" name="Вид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Вид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Вид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23C5FE65-18CC-4A65-9EBC-B05E331504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863</Words>
  <Application>Microsoft Office PowerPoint</Application>
  <PresentationFormat>Широкоэкранный</PresentationFormat>
  <Paragraphs>225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Schoolbook</vt:lpstr>
      <vt:lpstr>Times New Roman</vt:lpstr>
      <vt:lpstr>Wingdings 2</vt:lpstr>
      <vt:lpstr>Вид</vt:lpstr>
      <vt:lpstr>О деятельности Президиума  за 2019 год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Комплексная социальная юридическая помощь (КСЮП) - статья 19 закона РК  «об адвокатской деятельности и юридической помощи».</vt:lpstr>
      <vt:lpstr>Информация о средней стоимости услуг адвокатов Алматинской городской коллегии адвокатов (по видам услуг) за 2019 год по результатам мониторинга</vt:lpstr>
      <vt:lpstr>Адвокаты, оказавших КСЮП в 2019 году:</vt:lpstr>
      <vt:lpstr>За активное участие в деятельности коллегии, направленной на защиту прав адвокатов и корпоративных интересов сообщества, проявленный профессионализм.</vt:lpstr>
      <vt:lpstr>За активную гражданскую позицию, поддержание корпоративного духа, участие в защите профессиональных прав адвокатов» награждены адвокаты, участвующих в судах, правоохранительных органах по защите прав наших коллег</vt:lpstr>
      <vt:lpstr>За высокие достижения в отстаивании чести Коллегии, спортивный дух  и волю к победе: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деятельности Президиума  за 2019 год</dc:title>
  <dc:creator>Ярослав Вуйко</dc:creator>
  <cp:lastModifiedBy>Ярослав Вуйко</cp:lastModifiedBy>
  <cp:revision>6</cp:revision>
  <dcterms:created xsi:type="dcterms:W3CDTF">2020-02-07T12:24:32Z</dcterms:created>
  <dcterms:modified xsi:type="dcterms:W3CDTF">2020-02-13T11:00:17Z</dcterms:modified>
</cp:coreProperties>
</file>