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0" r:id="rId6"/>
    <p:sldId id="258" r:id="rId7"/>
    <p:sldId id="264" r:id="rId8"/>
    <p:sldId id="259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ПРИМИРИТЕЛЬНЫЕ ПРОЦЕДУРЫ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i="1" dirty="0" smtClean="0"/>
              <a:t>Глава 17 статьи 174-182 ГПК РК:</a:t>
            </a:r>
            <a:endParaRPr lang="ru-RU" sz="4000" dirty="0" smtClean="0"/>
          </a:p>
          <a:p>
            <a:r>
              <a:rPr lang="ru-RU" sz="4000" dirty="0" smtClean="0"/>
              <a:t>МИРОВОЕ СОГЛАШЕНИЕ</a:t>
            </a:r>
          </a:p>
          <a:p>
            <a:r>
              <a:rPr lang="ru-RU" sz="4000" dirty="0" smtClean="0"/>
              <a:t>СУДЕБНАЯ  МЕДИАЦИЯ</a:t>
            </a:r>
          </a:p>
          <a:p>
            <a:r>
              <a:rPr lang="ru-RU" sz="4000" dirty="0" smtClean="0"/>
              <a:t>МЕДИАЦИЯ</a:t>
            </a:r>
          </a:p>
          <a:p>
            <a:r>
              <a:rPr lang="ru-RU" sz="4000" dirty="0" smtClean="0"/>
              <a:t>ПАРТИСИПАТИВНАЯ ПРОЦЕДУРА</a:t>
            </a:r>
          </a:p>
          <a:p>
            <a:pPr algn="ctr">
              <a:buNone/>
            </a:pPr>
            <a:r>
              <a:rPr lang="ru-RU" sz="4000" dirty="0" smtClean="0"/>
              <a:t>Возможно </a:t>
            </a:r>
          </a:p>
          <a:p>
            <a:pPr algn="ctr">
              <a:buNone/>
            </a:pPr>
            <a:r>
              <a:rPr lang="ru-RU" sz="4000" dirty="0" smtClean="0"/>
              <a:t>ДОСУДЕБНОЕ УРЕГУЛИРОВАНИЕ СПОРОВ:  в медиации и в </a:t>
            </a:r>
            <a:r>
              <a:rPr lang="ru-RU" sz="4000" dirty="0" err="1" smtClean="0"/>
              <a:t>партисипативных</a:t>
            </a:r>
            <a:r>
              <a:rPr lang="ru-RU" sz="4000" dirty="0" smtClean="0"/>
              <a:t>   процедурах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Семинар «Регламент проведения </a:t>
            </a:r>
            <a:r>
              <a:rPr lang="ru-RU" dirty="0" err="1" smtClean="0"/>
              <a:t>партисипативной</a:t>
            </a:r>
            <a:r>
              <a:rPr lang="ru-RU" dirty="0" smtClean="0"/>
              <a:t> процедуры»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Содержание Регламента</a:t>
            </a:r>
          </a:p>
          <a:p>
            <a:r>
              <a:rPr lang="ru-RU" dirty="0" smtClean="0"/>
              <a:t>Гарвардская модель переговоров</a:t>
            </a:r>
          </a:p>
          <a:p>
            <a:r>
              <a:rPr lang="ru-RU" dirty="0" smtClean="0"/>
              <a:t>Метод  «воронки» при  получении  устной информации и другие инструменты в переговорах</a:t>
            </a:r>
          </a:p>
          <a:p>
            <a:r>
              <a:rPr lang="ru-RU" dirty="0" smtClean="0"/>
              <a:t>Нужно ли убеждать  оппонента в переговорах</a:t>
            </a:r>
          </a:p>
          <a:p>
            <a:r>
              <a:rPr lang="ru-RU" dirty="0" smtClean="0"/>
              <a:t>Обязательства новации в </a:t>
            </a:r>
            <a:r>
              <a:rPr lang="ru-RU" dirty="0" err="1" smtClean="0"/>
              <a:t>партисипативной</a:t>
            </a:r>
            <a:r>
              <a:rPr lang="ru-RU" dirty="0" smtClean="0"/>
              <a:t> процедуре</a:t>
            </a:r>
          </a:p>
          <a:p>
            <a:r>
              <a:rPr lang="ru-RU" dirty="0" smtClean="0"/>
              <a:t>Квадрат Декарта в принятии трудных  решений</a:t>
            </a:r>
          </a:p>
          <a:p>
            <a:r>
              <a:rPr lang="ru-RU" dirty="0" smtClean="0"/>
              <a:t>Анализ рисков и </a:t>
            </a:r>
            <a:r>
              <a:rPr lang="en-US" dirty="0" smtClean="0"/>
              <a:t>SWOT</a:t>
            </a:r>
            <a:r>
              <a:rPr lang="ru-RU" dirty="0" smtClean="0"/>
              <a:t>-анализ в соглашениях  </a:t>
            </a:r>
            <a:r>
              <a:rPr lang="ru-RU" dirty="0" err="1" smtClean="0"/>
              <a:t>партисипативной</a:t>
            </a:r>
            <a:r>
              <a:rPr lang="ru-RU" dirty="0" smtClean="0"/>
              <a:t> процедуры или как сделать соглашение действенным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57018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ВОССТАНОВИТЕЛЬНОЕ ПРАВОСУДИЕ КАК ГАРАНТ СОХРАНЕНИЯ СТАБИЛЬНОСТИ В ОБЩЕСТВЕ</a:t>
            </a:r>
            <a:endParaRPr lang="ru-RU" dirty="0"/>
          </a:p>
        </p:txBody>
      </p:sp>
      <p:pic>
        <p:nvPicPr>
          <p:cNvPr id="1026" name="Picture 2" descr="C:\Users\Балгуль\Pictures\1  фото из интернета\Личный журнал\0004-006-Effektivnost-reklam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336704" cy="46079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МЕДИАЦИЯ ПРОВОДИТСЯ: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496944" cy="499715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dirty="0" smtClean="0"/>
              <a:t>СУДЕБНАЯ                  СУДЬЕЙ</a:t>
            </a:r>
          </a:p>
          <a:p>
            <a:pPr>
              <a:buNone/>
            </a:pPr>
            <a:endParaRPr lang="ru-RU" sz="4000" dirty="0" smtClean="0"/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ВНЕСУДЕБНАЯ           МЕДИАТОРОМ</a:t>
            </a:r>
          </a:p>
          <a:p>
            <a:pPr>
              <a:buNone/>
            </a:pPr>
            <a:r>
              <a:rPr lang="ru-RU" sz="4000" dirty="0" smtClean="0"/>
              <a:t>                                          АДВОКАТОМ</a:t>
            </a:r>
          </a:p>
          <a:p>
            <a:pPr>
              <a:buNone/>
            </a:pPr>
            <a:r>
              <a:rPr lang="ru-RU" sz="4000" dirty="0" smtClean="0"/>
              <a:t>                                          НОТАРИУСОМ</a:t>
            </a:r>
          </a:p>
          <a:p>
            <a:pPr>
              <a:buNone/>
            </a:pPr>
            <a:r>
              <a:rPr lang="ru-RU" sz="4000" dirty="0" smtClean="0"/>
              <a:t>Без предъявление иска в суд и после предъявления исковых требований</a:t>
            </a:r>
          </a:p>
          <a:p>
            <a:pPr>
              <a:buNone/>
            </a:pPr>
            <a:endParaRPr lang="ru-RU" sz="40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139952" y="17008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211960" y="45811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211960" y="39330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211960" y="321297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ОТ ПРИНЦИПА СОСТЯЗАТЕЛЬНОСТИ К ПРИНЦИПУ РАВНОПРАВИЯ</a:t>
            </a:r>
            <a:endParaRPr lang="ru-RU" dirty="0"/>
          </a:p>
        </p:txBody>
      </p:sp>
      <p:pic>
        <p:nvPicPr>
          <p:cNvPr id="2050" name="Picture 2" descr="C:\Users\Балгуль\Pictures\1  фото из интернета\Личный журнал\4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51216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СОГЛАШЕНИЕ СТОРОН В МЕДИАЦИИ и В ПАРТИСИПАТИВНОЙ ПРОЦЕДУРЕ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824536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ИСПОЛНЯЕТСЯ СТОРОНАМИ ДОБРОВОЛЬНО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УТВЕРЖДАЕТСЯ ОПРЕДЕЛЕНИЕМ СУДА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СУДОМ В ПОРЯДКЕ УПРОЩЕННОГО ПИСЬМЕННОГО ПРОИЗВОДСТВА  РАССМАТРИВАЕТСЯ ВОПРОС О ПРИНУДИТЕЛЬНОМ ИСПОЛНЕНИИ //РЕШЕНИЕ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СЛУЧАЕ УТВЕРЖДЕНИЯ СУДОМ ИСПОЛНЯЕТСЯ ПРИНУДИТЕЛЬНО СУДЕБНЫМИ ИСПОЛНИТЕЛЯМИ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ПАРТИСИПАТИВНАЯ ПРОЦЕДУРА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925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ДОСУДЕБНЫЙ ПОРЯДОК 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ВНЕСУДЕБНЫЙ (без участия судьи) </a:t>
            </a:r>
            <a:r>
              <a:rPr lang="ru-RU" sz="2000" dirty="0" smtClean="0"/>
              <a:t>НА ЛЮБОЙ СТАДИИ </a:t>
            </a:r>
            <a:r>
              <a:rPr lang="ru-RU" sz="2600" dirty="0" smtClean="0"/>
              <a:t>гражданского процесса</a:t>
            </a:r>
            <a:endParaRPr lang="ru-RU" sz="2600" b="1" i="1" dirty="0" smtClean="0"/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ПРОВОДИТСЯ</a:t>
            </a:r>
            <a:r>
              <a:rPr lang="ru-RU" dirty="0" smtClean="0"/>
              <a:t> </a:t>
            </a:r>
            <a:r>
              <a:rPr lang="ru-RU" b="1" i="1" dirty="0" smtClean="0"/>
              <a:t>АДВОКАТАМИ НА ПЕРЕГОВОРАХ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ЦЕЛЬ:</a:t>
            </a:r>
            <a:r>
              <a:rPr lang="ru-RU" dirty="0" smtClean="0"/>
              <a:t>   </a:t>
            </a:r>
            <a:r>
              <a:rPr lang="ru-RU" b="1" i="1" dirty="0" smtClean="0"/>
              <a:t>ДОСТИЖЕНИЕ  СТОРОНАМИ СОГЛАШЕНИЯ ПО ВОПРОСУ ВОЗМОЖНОГО ВАРИАНТА УРЕГУЛИРОВАНИЯ СПОРА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СОГЛАШЕНИЕ </a:t>
            </a:r>
            <a:r>
              <a:rPr lang="ru-RU" b="1" i="1" dirty="0" smtClean="0"/>
              <a:t> УТВЕРЖДАЕТСЯ СУДОМ  </a:t>
            </a:r>
            <a:r>
              <a:rPr lang="ru-RU" sz="2200" dirty="0" smtClean="0"/>
              <a:t>ПО ЗАЯВЛЕНИЮ СТОРОН ДЛЯ ПРИНУДИТЕЛЬНОГО ИСПОЛНЕНИЯ</a:t>
            </a:r>
          </a:p>
          <a:p>
            <a:pPr>
              <a:buFont typeface="Wingdings" pitchFamily="2" charset="2"/>
              <a:buChar char="Ø"/>
            </a:pPr>
            <a:r>
              <a:rPr lang="ru-RU" sz="2200" b="1" i="1" dirty="0" smtClean="0"/>
              <a:t>ИСПОЛНЯЕТСЯ ДОБРОВОЛЬНО ЛИБО ПРИНУДИТЕЛЬНО </a:t>
            </a:r>
            <a:r>
              <a:rPr lang="ru-RU" sz="2200" dirty="0" smtClean="0"/>
              <a:t>   </a:t>
            </a:r>
            <a:r>
              <a:rPr lang="ru-RU" sz="2200" b="1" i="1" dirty="0" smtClean="0"/>
              <a:t> </a:t>
            </a:r>
            <a:r>
              <a:rPr lang="ru-RU" sz="2200" i="1" dirty="0" smtClean="0"/>
              <a:t> </a:t>
            </a:r>
            <a:endParaRPr lang="ru-RU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ПЕРЕГОВОРЫ  И ИНТЕРЕСЫ  СТОРОН</a:t>
            </a:r>
            <a:br>
              <a:rPr lang="ru-RU" dirty="0" smtClean="0"/>
            </a:br>
            <a:r>
              <a:rPr lang="ru-RU" dirty="0" smtClean="0"/>
              <a:t>ПРИНЦИП «ЛИЦО К ЛИЦУ»</a:t>
            </a:r>
            <a:endParaRPr lang="ru-RU" dirty="0"/>
          </a:p>
        </p:txBody>
      </p:sp>
      <p:pic>
        <p:nvPicPr>
          <p:cNvPr id="3074" name="Picture 2" descr="C:\Users\Балгуль\Pictures\1  фото из интернета\Личный журнал\orig_319_1297785415YBzhzAAEs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120680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ДОСУДЕБНОЕ УРЕГУЛИРОВАНИЕ СПОРОВ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АДВОКАТАМИ</a:t>
            </a:r>
            <a:r>
              <a:rPr lang="ru-RU" dirty="0" smtClean="0"/>
              <a:t> НА ОСНОВАНИИ ДОГОВОРА ПОРУЧЕНИЯ СТОРОН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НОТАРИУСАМИ</a:t>
            </a:r>
            <a:r>
              <a:rPr lang="ru-RU" dirty="0" smtClean="0"/>
              <a:t>  ПО НОТАРИАЛЬНО-УДОСТОВЕРЕННЫМ ГРАЖДАНСКО-ПРАВОВЫМ СДЕЛКАМ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МЕДИАТОРАМИ 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НПП</a:t>
            </a:r>
            <a:r>
              <a:rPr lang="ru-RU" dirty="0" smtClean="0"/>
              <a:t> ПО СПОРАМ МЕЖДУ ПРЕДПРИНИМАТЕЛЯМИ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ПРИМИРИТЕЛЬНЫМИ  КОМИССИЯМИ, ТРУДОВЫМ АРБИТРАЖЕМ </a:t>
            </a:r>
            <a:r>
              <a:rPr lang="ru-RU" dirty="0" smtClean="0"/>
              <a:t> В ТРУДОВЫХ КОЛЛЕКТИВАХ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ПРИМЕНЕНИЕ ПРИМИРИТЕЛЬНЫХ ПРОЦЕДУР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ХОДАТАЙСТВО О ПРИМЕНЕНИИ ПРИМИРИТЕЛЬНЫХ ПРОЦЕДУР МОЖЕТ БЫТЬ ЗАЯВЛЕНО ПО ЛЮБОМУ ДЕЛУ ИСКОВОГО ПРОИЗВОДСТВА, ЗА ИСКЛЮЧЕНИЕМ ДЕЛ, ВЫТЕКАЮЩИХ ИЗ ПУБЛИЧНО-ПРАВОВЫХ  ОТНОШЕНИЙ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Статья 174 ГПК РК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257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ПРИМИРИТЕЛЬНЫЕ ПРОЦЕДУРЫ</vt:lpstr>
      <vt:lpstr>ВОССТАНОВИТЕЛЬНОЕ ПРАВОСУДИЕ КАК ГАРАНТ СОХРАНЕНИЯ СТАБИЛЬНОСТИ В ОБЩЕСТВЕ</vt:lpstr>
      <vt:lpstr>МЕДИАЦИЯ ПРОВОДИТСЯ:</vt:lpstr>
      <vt:lpstr>ОТ ПРИНЦИПА СОСТЯЗАТЕЛЬНОСТИ К ПРИНЦИПУ РАВНОПРАВИЯ</vt:lpstr>
      <vt:lpstr>СОГЛАШЕНИЕ СТОРОН В МЕДИАЦИИ и В ПАРТИСИПАТИВНОЙ ПРОЦЕДУРЕ</vt:lpstr>
      <vt:lpstr>ПАРТИСИПАТИВНАЯ ПРОЦЕДУРА</vt:lpstr>
      <vt:lpstr>ПЕРЕГОВОРЫ  И ИНТЕРЕСЫ  СТОРОН ПРИНЦИП «ЛИЦО К ЛИЦУ»</vt:lpstr>
      <vt:lpstr>ДОСУДЕБНОЕ УРЕГУЛИРОВАНИЕ СПОРОВ</vt:lpstr>
      <vt:lpstr>ПРИМЕНЕНИЕ ПРИМИРИТЕЛЬНЫХ ПРОЦЕДУР </vt:lpstr>
      <vt:lpstr>Семинар «Регламент проведения партисипативной процедуры»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ПРИМИРИТЕЛЬНЫЕ ПРОЦЕДУРЫ</dc:title>
  <dc:creator>Энерджайзер</dc:creator>
  <cp:lastModifiedBy>Балгуль</cp:lastModifiedBy>
  <cp:revision>37</cp:revision>
  <dcterms:created xsi:type="dcterms:W3CDTF">2014-09-23T03:33:03Z</dcterms:created>
  <dcterms:modified xsi:type="dcterms:W3CDTF">2015-11-19T18:22:12Z</dcterms:modified>
</cp:coreProperties>
</file>